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7" r:id="rId5"/>
    <p:sldId id="269" r:id="rId6"/>
    <p:sldId id="276" r:id="rId7"/>
    <p:sldId id="278" r:id="rId8"/>
    <p:sldId id="277" r:id="rId9"/>
    <p:sldId id="258" r:id="rId10"/>
    <p:sldId id="259" r:id="rId11"/>
    <p:sldId id="260" r:id="rId12"/>
    <p:sldId id="263" r:id="rId13"/>
    <p:sldId id="273" r:id="rId14"/>
    <p:sldId id="275" r:id="rId15"/>
    <p:sldId id="274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E3010F"/>
    <a:srgbClr val="000000"/>
    <a:srgbClr val="7C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537798-91A7-29BF-C5BC-8A686E797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CDEE008-5C4C-7FAD-54FA-0380CB610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71CD05-EF6F-5C7A-62E9-D99DC571F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28/05/2024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2210DD-5F71-2890-41DC-352B8B0E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EA41C9-9AEA-15AA-D2AD-1AD0F616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672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8DA2EE-6992-A0C7-949C-3D62B99B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1321DCE-862F-C918-07E0-0BE7B9C77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EA67F1-9C5A-F2EA-23A4-8E964FB79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28/05/2024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1D9366-70AC-754F-3E28-AD90CA08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C8E8F1-E803-DB54-225D-A620D714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409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90EC212-81BA-D0A2-A5BA-69C27107C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223117B-BA13-3C7C-1F50-FBDB75987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CF5673-7A06-55E9-3BDD-E2FE5E61E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28/05/2024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54660F-AF15-68E2-5560-E82CFF648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563276-C9D4-F24C-4823-5F6A6D64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661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D3D3F-0510-2CE5-D4ED-119252BA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C013DA-546F-ED62-6F64-E5B651E8A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7F31D0-E98C-3B2B-1D10-ED93357F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28/05/2024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9D3EBF-0A20-237E-C113-6B73ED289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10E362-E357-F95B-C71F-90CA8AFA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633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97AC3-C34B-2BF3-553B-386646510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344534-8C0A-7893-0329-D438DF661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2FEEC1-4028-C7E4-24C0-5D3E3C983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28/05/2024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3F69A0-ABE5-B89D-0386-967C0AE50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56F2D9-D5FD-6380-B2D7-903DBA92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258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D596C6-C24C-DC13-18C3-18BB23A9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1DAEB2-AB43-08A6-67A4-33E553D11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B86C9FC-BE92-0D99-9171-3BC971481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79B444-A78B-0D44-EA81-5BF0860BB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28/05/2024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EEA19B7-77E4-39E8-BB75-BD80D52A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4DABFBE-D463-0EA7-D1CF-0AFE727D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983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BD27D8-59CC-77FD-9246-7B20F3A9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3F2D7E-A937-2ECB-B6D5-0DA7D29B7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21C15F0-1CF7-2003-8B7C-820E03C00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B693A24-CDCC-8F4F-3FC3-C018253452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877F51A-676C-2173-8D69-F89B2F61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0C22C07-4113-2C33-D819-3729B3048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28/05/2024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B896D58-352F-1EF1-5F28-D7308CE0C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C6564F0-6CA4-B221-7938-6CF28D4F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466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CE20E3-5CAF-1231-420E-46DED7469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15BC1FE-FE1C-D194-C721-9CFAE1C57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28/05/2024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25EE251-A597-0D8C-3EC8-847F3E6CE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645DAD7-F5FE-990F-AD24-76D2BE95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690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B648747-CB41-325D-3C2D-1F5E3FCFC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28/05/2024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CE9F04F-33AF-FEFC-FBA4-7AC31697C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0CAD75-D5DB-D507-D489-DFA9C2FC8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72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E43A5-AA65-AB24-EBCD-A0921FF21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35BCED-D144-023F-D069-FECE1918A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047B069-7AE2-A7DC-7356-42C73D41E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8DCCA6-5A46-F299-0F33-8E1F7325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28/05/2024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EF5FEE-6233-FA84-55EA-774DD8038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54F86B-AEED-6355-7AED-5E858F7A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499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81537B-49CE-FFD2-FC57-96127043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201CE-47EB-2302-DEAA-EC10FEAF7F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02C067-59B5-188B-8E70-435938D52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87AB0F-CF66-6DD1-78B9-20AF4FB2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283-1C9D-4536-BF82-357457351E2E}" type="datetimeFigureOut">
              <a:rPr lang="fr-FR" smtClean="0"/>
              <a:t>28/05/2024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61F7EE-4C23-32F5-BA5E-1088DA6B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A98286-FFC6-3063-47F5-ECBE0EFF8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148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256A2F4-F69D-DB5F-835C-C3A26999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FD8A87-519F-9D5D-7D6B-3A8CE64EF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832170-30D2-AD23-1F7B-CF45B28E5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4C283-1C9D-4536-BF82-357457351E2E}" type="datetimeFigureOut">
              <a:rPr lang="fr-FR" smtClean="0"/>
              <a:t>28/05/2024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E2C274-AF11-59E1-C622-5EE067E91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A5BEB8-A839-61AD-E2A7-72703BEC6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69B835-0F8B-4D1A-A802-A83F233972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01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7.wdp"/><Relationship Id="rId3" Type="http://schemas.microsoft.com/office/2007/relationships/hdphoto" Target="../media/hdphoto5.wdp"/><Relationship Id="rId7" Type="http://schemas.openxmlformats.org/officeDocument/2006/relationships/image" Target="../media/image23.png"/><Relationship Id="rId12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microsoft.com/office/2007/relationships/hdphoto" Target="../media/hdphoto6.wdp"/><Relationship Id="rId4" Type="http://schemas.openxmlformats.org/officeDocument/2006/relationships/image" Target="../media/image28.jp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microsoft.com/office/2007/relationships/hdphoto" Target="../media/hdphoto3.wdp"/><Relationship Id="rId7" Type="http://schemas.openxmlformats.org/officeDocument/2006/relationships/image" Target="../media/image1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Graphique, Caractère coloré, ligne, art&#10;&#10;Description générée automatiquement">
            <a:extLst>
              <a:ext uri="{FF2B5EF4-FFF2-40B4-BE49-F238E27FC236}">
                <a16:creationId xmlns:a16="http://schemas.microsoft.com/office/drawing/2014/main" id="{5E4E89F8-FEA3-9C64-6048-2FDE576F6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489562F6-AFD0-2BD1-5A98-BD93AFA7D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9844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Ce projet vous est proposé par :</a:t>
            </a:r>
          </a:p>
          <a:p>
            <a:r>
              <a:rPr lang="fr-FR" dirty="0"/>
              <a:t>Jimmy</a:t>
            </a:r>
            <a:br>
              <a:rPr lang="fr-FR" dirty="0"/>
            </a:br>
            <a:r>
              <a:rPr lang="fr-FR" dirty="0" err="1"/>
              <a:t>Clement</a:t>
            </a:r>
            <a:br>
              <a:rPr lang="fr-FR" dirty="0"/>
            </a:br>
            <a:r>
              <a:rPr lang="fr-FR" dirty="0" err="1"/>
              <a:t>Hider</a:t>
            </a:r>
            <a:br>
              <a:rPr lang="fr-FR" dirty="0"/>
            </a:br>
            <a:r>
              <a:rPr lang="fr-FR" dirty="0"/>
              <a:t>Omar</a:t>
            </a:r>
            <a:br>
              <a:rPr lang="fr-FR" dirty="0"/>
            </a:br>
            <a:r>
              <a:rPr lang="fr-FR" dirty="0"/>
              <a:t>Mael</a:t>
            </a:r>
          </a:p>
        </p:txBody>
      </p:sp>
      <p:pic>
        <p:nvPicPr>
          <p:cNvPr id="19" name="Image 18" descr="Une image contenant logo, Graphique, capture d’écran, Police&#10;&#10;Description générée automatiquement">
            <a:extLst>
              <a:ext uri="{FF2B5EF4-FFF2-40B4-BE49-F238E27FC236}">
                <a16:creationId xmlns:a16="http://schemas.microsoft.com/office/drawing/2014/main" id="{CC688923-9C18-6109-531A-990807A58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29" y="183995"/>
            <a:ext cx="7846142" cy="44134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FD943ED-2362-6E00-D2A4-C085D9ED985E}"/>
              </a:ext>
            </a:extLst>
          </p:cNvPr>
          <p:cNvSpPr txBox="1"/>
          <p:nvPr/>
        </p:nvSpPr>
        <p:spPr>
          <a:xfrm>
            <a:off x="2172929" y="3339025"/>
            <a:ext cx="78363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i="1" dirty="0">
                <a:solidFill>
                  <a:schemeClr val="bg1"/>
                </a:solidFill>
              </a:rPr>
              <a:t>MANAGER 2024</a:t>
            </a:r>
          </a:p>
        </p:txBody>
      </p:sp>
      <p:pic>
        <p:nvPicPr>
          <p:cNvPr id="22" name="Image 21" descr="Une image contenant Graphique, capture d’écran, lampe, graphisme&#10;&#10;Description générée automatiquement">
            <a:extLst>
              <a:ext uri="{FF2B5EF4-FFF2-40B4-BE49-F238E27FC236}">
                <a16:creationId xmlns:a16="http://schemas.microsoft.com/office/drawing/2014/main" id="{1CF9603E-AECA-FE3C-5C84-A0ED622B37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16046" r="80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174EDB1-2EE6-BF05-C8CE-7B3E7F2A2FD2}"/>
              </a:ext>
            </a:extLst>
          </p:cNvPr>
          <p:cNvSpPr/>
          <p:nvPr/>
        </p:nvSpPr>
        <p:spPr>
          <a:xfrm>
            <a:off x="4542503" y="4070016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JIMMY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4BEC0C-CE49-8416-567E-45615F65CF14}"/>
              </a:ext>
            </a:extLst>
          </p:cNvPr>
          <p:cNvSpPr/>
          <p:nvPr/>
        </p:nvSpPr>
        <p:spPr>
          <a:xfrm>
            <a:off x="4542503" y="4607459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CLEMENT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8C0FA2-7517-BA35-9ADF-24C5AD6B54A4}"/>
              </a:ext>
            </a:extLst>
          </p:cNvPr>
          <p:cNvSpPr/>
          <p:nvPr/>
        </p:nvSpPr>
        <p:spPr>
          <a:xfrm>
            <a:off x="4542503" y="5166618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HIDER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3FEDBA-FDA8-763D-2A22-60B979AB814B}"/>
              </a:ext>
            </a:extLst>
          </p:cNvPr>
          <p:cNvSpPr/>
          <p:nvPr/>
        </p:nvSpPr>
        <p:spPr>
          <a:xfrm>
            <a:off x="4542503" y="5725778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OMAR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C9936D-3382-847D-D5A2-8421A117A391}"/>
              </a:ext>
            </a:extLst>
          </p:cNvPr>
          <p:cNvSpPr/>
          <p:nvPr/>
        </p:nvSpPr>
        <p:spPr>
          <a:xfrm>
            <a:off x="4542503" y="6284937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MAEL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2795C2-0D36-BEFD-0523-2748F1538893}"/>
              </a:ext>
            </a:extLst>
          </p:cNvPr>
          <p:cNvSpPr txBox="1"/>
          <p:nvPr/>
        </p:nvSpPr>
        <p:spPr>
          <a:xfrm>
            <a:off x="3760581" y="-1615172"/>
            <a:ext cx="4523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CHARGEMENT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308661D-FAAA-5C6E-30C6-3D74A8B38ED0}"/>
              </a:ext>
            </a:extLst>
          </p:cNvPr>
          <p:cNvSpPr/>
          <p:nvPr/>
        </p:nvSpPr>
        <p:spPr>
          <a:xfrm>
            <a:off x="4208206" y="-784175"/>
            <a:ext cx="3775587" cy="547667"/>
          </a:xfrm>
          <a:prstGeom prst="roundRect">
            <a:avLst/>
          </a:prstGeom>
          <a:noFill/>
          <a:ln w="5715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86D6EAE-618C-F722-2B30-A2873A03F855}"/>
              </a:ext>
            </a:extLst>
          </p:cNvPr>
          <p:cNvSpPr/>
          <p:nvPr/>
        </p:nvSpPr>
        <p:spPr>
          <a:xfrm>
            <a:off x="4296696" y="-695685"/>
            <a:ext cx="422787" cy="3736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8028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B1C616A2-4ECB-CE9F-FD02-5537C03F3C73}"/>
              </a:ext>
            </a:extLst>
          </p:cNvPr>
          <p:cNvSpPr txBox="1"/>
          <p:nvPr/>
        </p:nvSpPr>
        <p:spPr>
          <a:xfrm>
            <a:off x="8455100" y="552441"/>
            <a:ext cx="6268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>
                <a:gradFill flip="none" rotWithShape="1">
                  <a:gsLst>
                    <a:gs pos="0">
                      <a:srgbClr val="00B050">
                        <a:shade val="30000"/>
                        <a:satMod val="115000"/>
                      </a:srgbClr>
                    </a:gs>
                    <a:gs pos="50000">
                      <a:srgbClr val="00B050">
                        <a:shade val="67500"/>
                        <a:satMod val="115000"/>
                      </a:srgbClr>
                    </a:gs>
                    <a:gs pos="100000">
                      <a:srgbClr val="00B05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Open/Close </a:t>
            </a:r>
            <a:endParaRPr lang="fr-FR" sz="5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58C5D81-D2F3-1986-75DF-B5129BA15D05}"/>
              </a:ext>
            </a:extLst>
          </p:cNvPr>
          <p:cNvSpPr txBox="1"/>
          <p:nvPr/>
        </p:nvSpPr>
        <p:spPr>
          <a:xfrm>
            <a:off x="8944897" y="533129"/>
            <a:ext cx="7408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>
                <a:solidFill>
                  <a:schemeClr val="bg2">
                    <a:lumMod val="1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LID</a:t>
            </a:r>
            <a:endParaRPr lang="fr-FR" sz="5400" dirty="0"/>
          </a:p>
        </p:txBody>
      </p:sp>
      <p:pic>
        <p:nvPicPr>
          <p:cNvPr id="4" name="Espace réservé du contenu 4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C28A5121-C90B-36A6-9362-1A8EF93F0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103" y="-81833"/>
            <a:ext cx="12538497" cy="705290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4557992-4BDF-4867-DDD6-81FEBDD7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5400" b="1" dirty="0"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Single </a:t>
            </a:r>
            <a:r>
              <a:rPr lang="fr-FR" sz="5400" b="1" dirty="0" err="1"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Responsability</a:t>
            </a:r>
            <a:r>
              <a:rPr lang="fr-FR" sz="5400" b="1" dirty="0"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fr-FR" sz="5400" b="1" dirty="0">
                <a:solidFill>
                  <a:schemeClr val="bg2">
                    <a:lumMod val="1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OLID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08D4CE-2006-BE66-B138-5DD97017E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bg1"/>
                </a:solidFill>
              </a:rPr>
              <a:t> Chaque classe service est responsable de sa propre entité.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bg1"/>
                </a:solidFill>
              </a:rPr>
              <a:t> Création d’un package </a:t>
            </a:r>
            <a:r>
              <a:rPr lang="fr-FR" dirty="0" err="1">
                <a:solidFill>
                  <a:schemeClr val="bg1"/>
                </a:solidFill>
              </a:rPr>
              <a:t>ErrorHandling</a:t>
            </a:r>
            <a:r>
              <a:rPr lang="fr-FR" dirty="0">
                <a:solidFill>
                  <a:schemeClr val="bg1"/>
                </a:solidFill>
              </a:rPr>
              <a:t> afin de bien séparer les responsabilités.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9B39BD0-1D87-992D-3DFA-AAF4A525E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208" y="3429000"/>
            <a:ext cx="9731583" cy="335309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037DB59-BABF-BFF7-F79F-35D9E6E8E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649" y="3139195"/>
            <a:ext cx="2732155" cy="6108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6824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DC6C5A77-F915-C5EE-C60F-885D387F2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103" y="-81833"/>
            <a:ext cx="12538497" cy="705290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845D10-001C-77AF-DAED-C4AA8EDB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chemeClr val="bg2">
                    <a:lumMod val="1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 </a:t>
            </a:r>
            <a:r>
              <a:rPr lang="fr-FR" sz="5400" b="1" dirty="0">
                <a:gradFill flip="none" rotWithShape="1">
                  <a:gsLst>
                    <a:gs pos="0">
                      <a:srgbClr val="00B050">
                        <a:shade val="30000"/>
                        <a:satMod val="115000"/>
                      </a:srgbClr>
                    </a:gs>
                    <a:gs pos="50000">
                      <a:srgbClr val="00B050">
                        <a:shade val="67500"/>
                        <a:satMod val="115000"/>
                      </a:srgbClr>
                    </a:gs>
                    <a:gs pos="100000">
                      <a:srgbClr val="00B05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Open/Close </a:t>
            </a:r>
            <a:r>
              <a:rPr lang="fr-FR" sz="5400" b="1" dirty="0">
                <a:solidFill>
                  <a:schemeClr val="bg2">
                    <a:lumMod val="1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LID</a:t>
            </a:r>
            <a:endParaRPr lang="fr-FR" sz="5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E760A4-214B-619D-D2DB-FBEF4B82F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b="1" dirty="0">
                <a:solidFill>
                  <a:srgbClr val="00B050"/>
                </a:solidFill>
              </a:rPr>
              <a:t>Héritage</a:t>
            </a:r>
            <a:r>
              <a:rPr lang="fr-FR" dirty="0">
                <a:solidFill>
                  <a:schemeClr val="bg1"/>
                </a:solidFill>
              </a:rPr>
              <a:t> avec la classe </a:t>
            </a:r>
            <a:r>
              <a:rPr lang="fr-FR" b="1" dirty="0">
                <a:solidFill>
                  <a:schemeClr val="bg1"/>
                </a:solidFill>
              </a:rPr>
              <a:t>personne</a:t>
            </a:r>
            <a:r>
              <a:rPr lang="fr-FR" dirty="0">
                <a:solidFill>
                  <a:schemeClr val="bg1"/>
                </a:solidFill>
              </a:rPr>
              <a:t>, pas possible de modifier mais possible d’ajouter de nouvelle classe avec l’héritage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C581592-2BE8-2D47-4580-46104944F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38" y="3002613"/>
            <a:ext cx="7453006" cy="349026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E0A209-0A87-C031-CB50-D5A001D44956}"/>
              </a:ext>
            </a:extLst>
          </p:cNvPr>
          <p:cNvSpPr/>
          <p:nvPr/>
        </p:nvSpPr>
        <p:spPr>
          <a:xfrm>
            <a:off x="7280107" y="3296837"/>
            <a:ext cx="3834581" cy="796413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Personne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ABA9C3-427D-5617-86B5-C9CDFF1E1C52}"/>
              </a:ext>
            </a:extLst>
          </p:cNvPr>
          <p:cNvSpPr/>
          <p:nvPr/>
        </p:nvSpPr>
        <p:spPr>
          <a:xfrm>
            <a:off x="5787342" y="4954446"/>
            <a:ext cx="2487443" cy="79641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Pilote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76F332-C6CB-6293-DFCE-0818CEEB99DE}"/>
              </a:ext>
            </a:extLst>
          </p:cNvPr>
          <p:cNvSpPr/>
          <p:nvPr/>
        </p:nvSpPr>
        <p:spPr>
          <a:xfrm>
            <a:off x="8425980" y="4954446"/>
            <a:ext cx="3287795" cy="79641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Mecanicien</a:t>
            </a:r>
            <a:endParaRPr lang="fr-FR" sz="44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B20B4BF-AAF9-409C-2764-5E61298DB584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7031064" y="4093250"/>
            <a:ext cx="2166334" cy="86119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EFECE28-3AD0-3867-CD71-1EB529F74AA0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H="1" flipV="1">
            <a:off x="9197398" y="4093250"/>
            <a:ext cx="872480" cy="86119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Image 5" descr="Une image contenant habits, garçon, dessin humoristique, jouet&#10;&#10;Description générée automatiquement">
            <a:extLst>
              <a:ext uri="{FF2B5EF4-FFF2-40B4-BE49-F238E27FC236}">
                <a16:creationId xmlns:a16="http://schemas.microsoft.com/office/drawing/2014/main" id="{5E7D2528-65CD-CBD4-5CCB-2C3823623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0" t="5325" r="34230" b="50022"/>
          <a:stretch/>
        </p:blipFill>
        <p:spPr>
          <a:xfrm>
            <a:off x="11235550" y="4489152"/>
            <a:ext cx="956450" cy="1411796"/>
          </a:xfrm>
          <a:prstGeom prst="rect">
            <a:avLst/>
          </a:prstGeom>
        </p:spPr>
      </p:pic>
      <p:pic>
        <p:nvPicPr>
          <p:cNvPr id="12" name="Image 11" descr="Une image contenant personne, Visage humain, habits, Uniforme sportif&#10;&#10;Description générée automatiquement">
            <a:extLst>
              <a:ext uri="{FF2B5EF4-FFF2-40B4-BE49-F238E27FC236}">
                <a16:creationId xmlns:a16="http://schemas.microsoft.com/office/drawing/2014/main" id="{F221DE67-F8EB-C051-47A8-826AE80A5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567" y="4370738"/>
            <a:ext cx="1965159" cy="164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45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9FABA8F4-21BE-A89F-E03B-ACB2B815A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103" y="-81833"/>
            <a:ext cx="12538497" cy="705290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6AD733-4BF0-2EED-F055-D0EACB4F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chemeClr val="bg2">
                    <a:lumMod val="1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SOLI </a:t>
            </a:r>
            <a:r>
              <a:rPr lang="fr-FR" sz="5400" b="1" dirty="0" err="1"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Dependancy</a:t>
            </a:r>
            <a:endParaRPr lang="fr-FR" sz="5400" dirty="0"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8FF576-3F57-5050-DAEB-F4CD727B5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bg1"/>
                </a:solidFill>
              </a:rPr>
              <a:t> On a des injections de dépendance grâce à </a:t>
            </a:r>
            <a:r>
              <a:rPr lang="fr-FR" b="1" dirty="0" err="1">
                <a:solidFill>
                  <a:srgbClr val="FFC000"/>
                </a:solidFill>
              </a:rPr>
              <a:t>SpringBoot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b="1" dirty="0">
                <a:solidFill>
                  <a:schemeClr val="bg1"/>
                </a:solidFill>
              </a:rPr>
              <a:t> Exemple</a:t>
            </a:r>
            <a:r>
              <a:rPr lang="fr-FR" dirty="0">
                <a:solidFill>
                  <a:schemeClr val="bg1"/>
                </a:solidFill>
              </a:rPr>
              <a:t> :  F1 Service et les méthodes change(</a:t>
            </a:r>
            <a:r>
              <a:rPr lang="fr-FR" dirty="0" err="1">
                <a:solidFill>
                  <a:schemeClr val="bg1"/>
                </a:solidFill>
              </a:rPr>
              <a:t>moteur,aileron,wheels</a:t>
            </a:r>
            <a:r>
              <a:rPr lang="fr-FR" dirty="0">
                <a:solidFill>
                  <a:schemeClr val="bg1"/>
                </a:solidFill>
              </a:rPr>
              <a:t>)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On injecte directement des dépendances qui permettent de changer les composants de la F1.</a:t>
            </a:r>
          </a:p>
        </p:txBody>
      </p:sp>
      <p:pic>
        <p:nvPicPr>
          <p:cNvPr id="6" name="Image 5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8165C782-B482-9105-97C2-9268E77DC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28" y="4220284"/>
            <a:ext cx="2857143" cy="1504762"/>
          </a:xfrm>
          <a:prstGeom prst="rect">
            <a:avLst/>
          </a:prstGeom>
        </p:spPr>
      </p:pic>
      <p:pic>
        <p:nvPicPr>
          <p:cNvPr id="5" name="Image 4" descr="Une image contenant bâtiment, propriété, maison, rouge&#10;&#10;Description générée automatiquement">
            <a:extLst>
              <a:ext uri="{FF2B5EF4-FFF2-40B4-BE49-F238E27FC236}">
                <a16:creationId xmlns:a16="http://schemas.microsoft.com/office/drawing/2014/main" id="{E9963232-2FEB-70CE-8C24-6745163FC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22" y="-3372784"/>
            <a:ext cx="3518702" cy="2540579"/>
          </a:xfrm>
          <a:prstGeom prst="rect">
            <a:avLst/>
          </a:prstGeom>
        </p:spPr>
      </p:pic>
      <p:pic>
        <p:nvPicPr>
          <p:cNvPr id="13" name="Image 12" descr="Une image contenant drapeau, symbole, rouge, Carmin&#10;&#10;Description générée automatiquement">
            <a:extLst>
              <a:ext uri="{FF2B5EF4-FFF2-40B4-BE49-F238E27FC236}">
                <a16:creationId xmlns:a16="http://schemas.microsoft.com/office/drawing/2014/main" id="{68BE9717-2229-07D0-45D9-FCD0E162D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20983">
            <a:off x="4405695" y="-4180861"/>
            <a:ext cx="1865376" cy="1258824"/>
          </a:xfrm>
          <a:prstGeom prst="rect">
            <a:avLst/>
          </a:prstGeom>
        </p:spPr>
      </p:pic>
      <p:pic>
        <p:nvPicPr>
          <p:cNvPr id="7" name="Image 6" descr="Une image contenant transport, Équipement de construction, véhicule, pelle mécanique&#10;&#10;Description générée automatiquement">
            <a:extLst>
              <a:ext uri="{FF2B5EF4-FFF2-40B4-BE49-F238E27FC236}">
                <a16:creationId xmlns:a16="http://schemas.microsoft.com/office/drawing/2014/main" id="{FDC1647B-2527-C59D-AA42-D385C6BB02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9747">
            <a:off x="5466546" y="-5996042"/>
            <a:ext cx="5778832" cy="5778832"/>
          </a:xfrm>
          <a:prstGeom prst="rect">
            <a:avLst/>
          </a:prstGeom>
        </p:spPr>
      </p:pic>
      <p:pic>
        <p:nvPicPr>
          <p:cNvPr id="8" name="Image 7" descr="Une image contenant en bois, brique&#10;&#10;Description générée automatiquement avec une confiance moyenne">
            <a:extLst>
              <a:ext uri="{FF2B5EF4-FFF2-40B4-BE49-F238E27FC236}">
                <a16:creationId xmlns:a16="http://schemas.microsoft.com/office/drawing/2014/main" id="{9AA29212-F9A6-C25D-DD12-6B27238F06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42" y="-3372784"/>
            <a:ext cx="4373959" cy="3494793"/>
          </a:xfrm>
          <a:prstGeom prst="rect">
            <a:avLst/>
          </a:prstGeom>
        </p:spPr>
      </p:pic>
      <p:pic>
        <p:nvPicPr>
          <p:cNvPr id="9" name="Image 8" descr="Une image contenant en bois, brique&#10;&#10;Description générée automatiquement avec une confiance moyenne">
            <a:extLst>
              <a:ext uri="{FF2B5EF4-FFF2-40B4-BE49-F238E27FC236}">
                <a16:creationId xmlns:a16="http://schemas.microsoft.com/office/drawing/2014/main" id="{6018EBBF-3DA7-D0DD-5C7C-27771E3B2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3097">
            <a:off x="3791349" y="-3945916"/>
            <a:ext cx="3635740" cy="2904956"/>
          </a:xfrm>
          <a:prstGeom prst="rect">
            <a:avLst/>
          </a:prstGeom>
        </p:spPr>
      </p:pic>
      <p:pic>
        <p:nvPicPr>
          <p:cNvPr id="10" name="Image 9" descr="Une image contenant en bois, brique&#10;&#10;Description générée automatiquement avec une confiance moyenne">
            <a:extLst>
              <a:ext uri="{FF2B5EF4-FFF2-40B4-BE49-F238E27FC236}">
                <a16:creationId xmlns:a16="http://schemas.microsoft.com/office/drawing/2014/main" id="{705CEFA7-08A9-A2CD-E246-1FEFB755BF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85904" y="-5879621"/>
            <a:ext cx="2017898" cy="1612300"/>
          </a:xfrm>
          <a:prstGeom prst="rect">
            <a:avLst/>
          </a:prstGeom>
        </p:spPr>
      </p:pic>
      <p:pic>
        <p:nvPicPr>
          <p:cNvPr id="11" name="Image 10" descr="Une image contenant en bois, brique&#10;&#10;Description générée automatiquement avec une confiance moyenne">
            <a:extLst>
              <a:ext uri="{FF2B5EF4-FFF2-40B4-BE49-F238E27FC236}">
                <a16:creationId xmlns:a16="http://schemas.microsoft.com/office/drawing/2014/main" id="{D49E29F1-3001-E230-3B7C-BD9677AFF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0719">
            <a:off x="9183125" y="-3888689"/>
            <a:ext cx="3635740" cy="290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58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 descr="Une image contenant capture d’écran, dessin humoristique&#10;&#10;Description générée automatiquement">
            <a:extLst>
              <a:ext uri="{FF2B5EF4-FFF2-40B4-BE49-F238E27FC236}">
                <a16:creationId xmlns:a16="http://schemas.microsoft.com/office/drawing/2014/main" id="{AC21ABA4-42C3-9285-E1B9-B7C35DAFE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8" b="95556" l="10000" r="90000">
                        <a14:foregroundMark x1="29917" y1="82667" x2="34833" y2="90815"/>
                        <a14:foregroundMark x1="34833" y1="90815" x2="46917" y2="95556"/>
                        <a14:foregroundMark x1="46917" y1="95556" x2="63750" y2="92296"/>
                        <a14:foregroundMark x1="50333" y1="5778" x2="48583" y2="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46" y="2785582"/>
            <a:ext cx="2287708" cy="1286836"/>
          </a:xfrm>
          <a:prstGeom prst="rect">
            <a:avLst/>
          </a:prstGeom>
        </p:spPr>
      </p:pic>
      <p:pic>
        <p:nvPicPr>
          <p:cNvPr id="8" name="Image 7" descr="Une image contenant croquis, dessin, art&#10;&#10;Description générée automatiquement">
            <a:extLst>
              <a:ext uri="{FF2B5EF4-FFF2-40B4-BE49-F238E27FC236}">
                <a16:creationId xmlns:a16="http://schemas.microsoft.com/office/drawing/2014/main" id="{3BF87DE6-C033-34E1-2952-4E6B420E20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6" b="13454"/>
          <a:stretch/>
        </p:blipFill>
        <p:spPr>
          <a:xfrm>
            <a:off x="2061509" y="1557495"/>
            <a:ext cx="10130491" cy="53005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22C94BB-6622-BF3E-A32D-14C1F1B1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ARCHITECTURE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918EC72-80AE-0EE1-D7A8-6D13A7A44C17}"/>
              </a:ext>
            </a:extLst>
          </p:cNvPr>
          <p:cNvSpPr txBox="1"/>
          <p:nvPr/>
        </p:nvSpPr>
        <p:spPr>
          <a:xfrm>
            <a:off x="838200" y="1690688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algun Gothic" panose="020B0503020000020004" pitchFamily="34" charset="-127"/>
                <a:ea typeface="Malgun Gothic" panose="020B0503020000020004" pitchFamily="34" charset="-127"/>
                <a:cs typeface="Courier New" panose="02070309020205020404" pitchFamily="49" charset="0"/>
              </a:rPr>
              <a:t>Au lieu d’avoir 3 packages </a:t>
            </a:r>
            <a:r>
              <a:rPr lang="fr-FR" sz="2800" b="1" dirty="0">
                <a:solidFill>
                  <a:schemeClr val="accent4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ourier New" panose="02070309020205020404" pitchFamily="49" charset="0"/>
              </a:rPr>
              <a:t>MODEL VIEW CONTROLLER </a:t>
            </a:r>
            <a:r>
              <a:rPr lang="fr-FR" sz="2800" dirty="0">
                <a:latin typeface="Malgun Gothic" panose="020B0503020000020004" pitchFamily="34" charset="-127"/>
                <a:ea typeface="Malgun Gothic" panose="020B0503020000020004" pitchFamily="34" charset="-127"/>
                <a:cs typeface="Courier New" panose="02070309020205020404" pitchFamily="49" charset="0"/>
              </a:rPr>
              <a:t>on a décidé de les décomposer par </a:t>
            </a:r>
            <a:r>
              <a:rPr lang="fr-FR" sz="2800" b="1" dirty="0">
                <a:latin typeface="Malgun Gothic" panose="020B0503020000020004" pitchFamily="34" charset="-127"/>
                <a:ea typeface="Malgun Gothic" panose="020B0503020000020004" pitchFamily="34" charset="-127"/>
                <a:cs typeface="Courier New" panose="02070309020205020404" pitchFamily="49" charset="0"/>
              </a:rPr>
              <a:t>composant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F3A58FAD-012C-C722-2718-2224354378A5}"/>
              </a:ext>
            </a:extLst>
          </p:cNvPr>
          <p:cNvSpPr/>
          <p:nvPr/>
        </p:nvSpPr>
        <p:spPr>
          <a:xfrm>
            <a:off x="7306268" y="3157477"/>
            <a:ext cx="2824223" cy="316856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7FBE548-155E-52D5-91BF-6817316D87DE}"/>
              </a:ext>
            </a:extLst>
          </p:cNvPr>
          <p:cNvSpPr/>
          <p:nvPr/>
        </p:nvSpPr>
        <p:spPr>
          <a:xfrm>
            <a:off x="7503037" y="3339775"/>
            <a:ext cx="2395960" cy="64448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Composants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ECB872B-18E7-656D-BE34-9DB2590E4D7A}"/>
              </a:ext>
            </a:extLst>
          </p:cNvPr>
          <p:cNvSpPr/>
          <p:nvPr/>
        </p:nvSpPr>
        <p:spPr>
          <a:xfrm>
            <a:off x="7503037" y="4072417"/>
            <a:ext cx="2395960" cy="64448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F1 ENTITY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B5A47ED-A87E-3AE7-E8A5-94719EFC8F08}"/>
              </a:ext>
            </a:extLst>
          </p:cNvPr>
          <p:cNvSpPr/>
          <p:nvPr/>
        </p:nvSpPr>
        <p:spPr>
          <a:xfrm>
            <a:off x="7520399" y="4803430"/>
            <a:ext cx="2395960" cy="64448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F1 SERVICE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90A6898-E30D-973C-E3BF-A0F1116DD248}"/>
              </a:ext>
            </a:extLst>
          </p:cNvPr>
          <p:cNvSpPr/>
          <p:nvPr/>
        </p:nvSpPr>
        <p:spPr>
          <a:xfrm>
            <a:off x="7520399" y="5535691"/>
            <a:ext cx="2395960" cy="64448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F1 CONTROLER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43D9688-D4F6-FD9C-C125-AF1A56DEAF03}"/>
              </a:ext>
            </a:extLst>
          </p:cNvPr>
          <p:cNvSpPr/>
          <p:nvPr/>
        </p:nvSpPr>
        <p:spPr>
          <a:xfrm>
            <a:off x="7127112" y="2932237"/>
            <a:ext cx="646966" cy="523342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F1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8AE211C-F15E-EA0E-687C-19AFB669F449}"/>
              </a:ext>
            </a:extLst>
          </p:cNvPr>
          <p:cNvSpPr txBox="1"/>
          <p:nvPr/>
        </p:nvSpPr>
        <p:spPr>
          <a:xfrm>
            <a:off x="838200" y="2716854"/>
            <a:ext cx="6145445" cy="9541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800" dirty="0"/>
              <a:t>Chaque </a:t>
            </a:r>
            <a:r>
              <a:rPr lang="fr-FR" sz="2800" b="1" dirty="0"/>
              <a:t>package</a:t>
            </a:r>
            <a:r>
              <a:rPr lang="fr-FR" sz="2800" dirty="0"/>
              <a:t> contient ses propres Model </a:t>
            </a:r>
            <a:r>
              <a:rPr lang="fr-FR" sz="2800" dirty="0" err="1"/>
              <a:t>View</a:t>
            </a:r>
            <a:r>
              <a:rPr lang="fr-FR" sz="2800" dirty="0"/>
              <a:t> Controller. </a:t>
            </a:r>
          </a:p>
        </p:txBody>
      </p:sp>
      <p:pic>
        <p:nvPicPr>
          <p:cNvPr id="34" name="Image 33" descr="Une image contenant drapeau, symbole, rouge, Carmin&#10;&#10;Description générée automatiquement">
            <a:extLst>
              <a:ext uri="{FF2B5EF4-FFF2-40B4-BE49-F238E27FC236}">
                <a16:creationId xmlns:a16="http://schemas.microsoft.com/office/drawing/2014/main" id="{8ACB6A19-C69A-F17E-9CC6-A497B03A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48712">
            <a:off x="6090474" y="9216085"/>
            <a:ext cx="974931" cy="657919"/>
          </a:xfrm>
          <a:prstGeom prst="rect">
            <a:avLst/>
          </a:prstGeom>
        </p:spPr>
      </p:pic>
      <p:pic>
        <p:nvPicPr>
          <p:cNvPr id="25" name="Image 24" descr="Une image contenant bâtiment, propriété, maison, rouge&#10;&#10;Description générée automatiquement">
            <a:extLst>
              <a:ext uri="{FF2B5EF4-FFF2-40B4-BE49-F238E27FC236}">
                <a16:creationId xmlns:a16="http://schemas.microsoft.com/office/drawing/2014/main" id="{D2B476A3-52FD-00D5-3378-5A1BBB1727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22452">
            <a:off x="-828186" y="7224266"/>
            <a:ext cx="3518702" cy="2540579"/>
          </a:xfrm>
          <a:prstGeom prst="rect">
            <a:avLst/>
          </a:prstGeom>
        </p:spPr>
      </p:pic>
      <p:pic>
        <p:nvPicPr>
          <p:cNvPr id="27" name="Image 26" descr="Une image contenant transport, Équipement de construction, véhicule, pelle mécanique&#10;&#10;Description générée automatiquement">
            <a:extLst>
              <a:ext uri="{FF2B5EF4-FFF2-40B4-BE49-F238E27FC236}">
                <a16:creationId xmlns:a16="http://schemas.microsoft.com/office/drawing/2014/main" id="{F3BAA0C8-9F77-3A63-0302-D079C3039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968" y="6930059"/>
            <a:ext cx="5778832" cy="5778832"/>
          </a:xfrm>
          <a:prstGeom prst="rect">
            <a:avLst/>
          </a:prstGeom>
        </p:spPr>
      </p:pic>
      <p:pic>
        <p:nvPicPr>
          <p:cNvPr id="31" name="Image 30" descr="Une image contenant en bois, brique&#10;&#10;Description générée automatiquement avec une confiance moyenne">
            <a:extLst>
              <a:ext uri="{FF2B5EF4-FFF2-40B4-BE49-F238E27FC236}">
                <a16:creationId xmlns:a16="http://schemas.microsoft.com/office/drawing/2014/main" id="{2E3129BB-4579-0847-013D-213A3E006A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87951" y="7089609"/>
            <a:ext cx="2017898" cy="1612300"/>
          </a:xfrm>
          <a:prstGeom prst="rect">
            <a:avLst/>
          </a:prstGeom>
        </p:spPr>
      </p:pic>
      <p:pic>
        <p:nvPicPr>
          <p:cNvPr id="29" name="Image 28" descr="Une image contenant en bois, brique&#10;&#10;Description générée automatiquement avec une confiance moyenne">
            <a:extLst>
              <a:ext uri="{FF2B5EF4-FFF2-40B4-BE49-F238E27FC236}">
                <a16:creationId xmlns:a16="http://schemas.microsoft.com/office/drawing/2014/main" id="{D94A0F5F-511E-50A8-D419-DFD16B52B8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91" y="7884166"/>
            <a:ext cx="4373959" cy="3494793"/>
          </a:xfrm>
          <a:prstGeom prst="rect">
            <a:avLst/>
          </a:prstGeom>
        </p:spPr>
      </p:pic>
      <p:pic>
        <p:nvPicPr>
          <p:cNvPr id="30" name="Image 29" descr="Une image contenant en bois, brique&#10;&#10;Description générée automatiquement avec une confiance moyenne">
            <a:extLst>
              <a:ext uri="{FF2B5EF4-FFF2-40B4-BE49-F238E27FC236}">
                <a16:creationId xmlns:a16="http://schemas.microsoft.com/office/drawing/2014/main" id="{18F8994F-30D5-F5D8-5886-658256559A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3097">
            <a:off x="2839096" y="7136239"/>
            <a:ext cx="3635740" cy="2904956"/>
          </a:xfrm>
          <a:prstGeom prst="rect">
            <a:avLst/>
          </a:prstGeom>
        </p:spPr>
      </p:pic>
      <p:pic>
        <p:nvPicPr>
          <p:cNvPr id="32" name="Image 31" descr="Une image contenant en bois, brique&#10;&#10;Description générée automatiquement avec une confiance moyenne">
            <a:extLst>
              <a:ext uri="{FF2B5EF4-FFF2-40B4-BE49-F238E27FC236}">
                <a16:creationId xmlns:a16="http://schemas.microsoft.com/office/drawing/2014/main" id="{2C32359E-3F90-9EC8-1FE1-50BB2C5806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0719">
            <a:off x="9863996" y="7697006"/>
            <a:ext cx="3635740" cy="2904956"/>
          </a:xfrm>
          <a:prstGeom prst="rect">
            <a:avLst/>
          </a:prstGeom>
        </p:spPr>
      </p:pic>
      <p:pic>
        <p:nvPicPr>
          <p:cNvPr id="37" name="Image 36" descr="Une image contenant roue, pneu, sport mécanique, Voiture de course&#10;&#10;Description générée automatiquement">
            <a:extLst>
              <a:ext uri="{FF2B5EF4-FFF2-40B4-BE49-F238E27FC236}">
                <a16:creationId xmlns:a16="http://schemas.microsoft.com/office/drawing/2014/main" id="{07CDCE88-21A9-B899-8C46-F5756F6897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276175" y="717649"/>
            <a:ext cx="12192000" cy="58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70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13" descr="Une image contenant texte, capture d’écran, cercle, Graphique&#10;&#10;Description générée automatiquement">
            <a:extLst>
              <a:ext uri="{FF2B5EF4-FFF2-40B4-BE49-F238E27FC236}">
                <a16:creationId xmlns:a16="http://schemas.microsoft.com/office/drawing/2014/main" id="{F9126637-B8F7-9A38-1314-8250DB355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" r="30501" b="1"/>
          <a:stretch/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8BFC322-6AA9-4F44-4668-A8A24B2F6085}"/>
              </a:ext>
            </a:extLst>
          </p:cNvPr>
          <p:cNvSpPr txBox="1"/>
          <p:nvPr/>
        </p:nvSpPr>
        <p:spPr>
          <a:xfrm>
            <a:off x="7871634" y="693099"/>
            <a:ext cx="3818796" cy="517526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286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dirty="0"/>
              <a:t>On a </a:t>
            </a:r>
            <a:r>
              <a:rPr lang="en-US" sz="2400" dirty="0" err="1"/>
              <a:t>décidé</a:t>
            </a:r>
            <a:r>
              <a:rPr lang="en-US" sz="2400" dirty="0"/>
              <a:t> de </a:t>
            </a:r>
            <a:r>
              <a:rPr lang="en-US" sz="2400" dirty="0" err="1"/>
              <a:t>mettre</a:t>
            </a:r>
            <a:r>
              <a:rPr lang="en-US" sz="2400" dirty="0"/>
              <a:t> tout </a:t>
            </a:r>
            <a:r>
              <a:rPr lang="en-US" sz="2400" dirty="0" err="1"/>
              <a:t>nos</a:t>
            </a:r>
            <a:r>
              <a:rPr lang="en-US" sz="2400" dirty="0"/>
              <a:t> API’s public pour </a:t>
            </a:r>
            <a:r>
              <a:rPr lang="en-US" sz="2400" dirty="0" err="1"/>
              <a:t>l’instant</a:t>
            </a:r>
            <a:r>
              <a:rPr lang="en-US" sz="2400" dirty="0"/>
              <a:t> car par encore de front,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une</a:t>
            </a:r>
            <a:r>
              <a:rPr lang="en-US" sz="2400" dirty="0"/>
              <a:t> </a:t>
            </a:r>
            <a:r>
              <a:rPr lang="en-US" sz="2400" dirty="0" err="1"/>
              <a:t>fois</a:t>
            </a:r>
            <a:r>
              <a:rPr lang="en-US" sz="2400" dirty="0"/>
              <a:t> que Front sera fait, on </a:t>
            </a:r>
            <a:r>
              <a:rPr lang="en-US" sz="2400" dirty="0" err="1"/>
              <a:t>restrictera</a:t>
            </a:r>
            <a:r>
              <a:rPr lang="en-US" sz="2400" dirty="0"/>
              <a:t> les API endpoints </a:t>
            </a:r>
            <a:r>
              <a:rPr lang="en-US" sz="2400" dirty="0" err="1"/>
              <a:t>afin</a:t>
            </a:r>
            <a:r>
              <a:rPr lang="en-US" sz="2400" dirty="0"/>
              <a:t> de </a:t>
            </a:r>
            <a:r>
              <a:rPr lang="en-US" sz="2400" dirty="0" err="1"/>
              <a:t>communiquer</a:t>
            </a:r>
            <a:r>
              <a:rPr lang="en-US" sz="2400" dirty="0"/>
              <a:t> </a:t>
            </a:r>
            <a:r>
              <a:rPr lang="en-US" sz="2400" dirty="0" err="1"/>
              <a:t>seulement</a:t>
            </a:r>
            <a:r>
              <a:rPr lang="en-US" sz="2400" dirty="0"/>
              <a:t> les données que nous </a:t>
            </a:r>
            <a:r>
              <a:rPr lang="en-US" sz="2400" dirty="0" err="1"/>
              <a:t>voulons</a:t>
            </a:r>
            <a:r>
              <a:rPr lang="en-US" sz="2400" dirty="0"/>
              <a:t> </a:t>
            </a:r>
            <a:r>
              <a:rPr lang="en-US" sz="2400" dirty="0" err="1"/>
              <a:t>recevoir</a:t>
            </a:r>
            <a:r>
              <a:rPr lang="en-US" sz="2400" dirty="0"/>
              <a:t> et </a:t>
            </a:r>
            <a:r>
              <a:rPr lang="en-US" sz="2400" dirty="0" err="1"/>
              <a:t>transmettre</a:t>
            </a:r>
            <a:r>
              <a:rPr lang="en-US" sz="2400" dirty="0"/>
              <a:t>.</a:t>
            </a:r>
          </a:p>
          <a:p>
            <a:pPr marL="2286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2286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fr-FR" sz="2400" dirty="0"/>
              <a:t>On a utilisé </a:t>
            </a:r>
            <a:r>
              <a:rPr lang="fr-FR" sz="2400" dirty="0" err="1"/>
              <a:t>Swagger</a:t>
            </a:r>
            <a:r>
              <a:rPr lang="fr-FR" sz="2400" dirty="0"/>
              <a:t> afin de faciliter la </a:t>
            </a:r>
            <a:r>
              <a:rPr lang="fr-FR" sz="2400" dirty="0" err="1"/>
              <a:t>visualization</a:t>
            </a:r>
            <a:r>
              <a:rPr lang="fr-FR" sz="2400" dirty="0"/>
              <a:t> de nos API </a:t>
            </a:r>
            <a:r>
              <a:rPr lang="fr-FR" sz="2400" dirty="0" err="1"/>
              <a:t>endpoints</a:t>
            </a:r>
            <a:r>
              <a:rPr lang="fr-FR" sz="2400" dirty="0"/>
              <a:t>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17" name="Image 16" descr="Une image contenant roue, pneu, sport mécanique, Voiture de course&#10;&#10;Description générée automatiquement">
            <a:extLst>
              <a:ext uri="{FF2B5EF4-FFF2-40B4-BE49-F238E27FC236}">
                <a16:creationId xmlns:a16="http://schemas.microsoft.com/office/drawing/2014/main" id="{3FA8C6D1-0AE8-6FC7-17FB-2CDC1FFFB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93509" y="894754"/>
            <a:ext cx="12192000" cy="58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42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Équipement de protection individuelle, pompier, casque, Visage humain&#10;&#10;Description générée automatiquement">
            <a:extLst>
              <a:ext uri="{FF2B5EF4-FFF2-40B4-BE49-F238E27FC236}">
                <a16:creationId xmlns:a16="http://schemas.microsoft.com/office/drawing/2014/main" id="{7B75573C-E14A-3BF9-8DBF-9233586EB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6299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7C95AD-74B9-EE3F-BEA5-9FA35D71088D}"/>
              </a:ext>
            </a:extLst>
          </p:cNvPr>
          <p:cNvSpPr/>
          <p:nvPr/>
        </p:nvSpPr>
        <p:spPr>
          <a:xfrm>
            <a:off x="-115747" y="-92598"/>
            <a:ext cx="12442785" cy="2060293"/>
          </a:xfrm>
          <a:prstGeom prst="rect">
            <a:avLst/>
          </a:prstGeom>
          <a:gradFill>
            <a:gsLst>
              <a:gs pos="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C5C25F0-32E4-72C5-D5D1-0D0F2BD47183}"/>
              </a:ext>
            </a:extLst>
          </p:cNvPr>
          <p:cNvSpPr txBox="1"/>
          <p:nvPr/>
        </p:nvSpPr>
        <p:spPr>
          <a:xfrm>
            <a:off x="327948" y="208344"/>
            <a:ext cx="11864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elix Titling" panose="04060505060202020A04" pitchFamily="82" charset="0"/>
              </a:rPr>
              <a:t>Merci de nous avoir Écoutés !</a:t>
            </a:r>
          </a:p>
        </p:txBody>
      </p:sp>
    </p:spTree>
    <p:extLst>
      <p:ext uri="{BB962C8B-B14F-4D97-AF65-F5344CB8AC3E}">
        <p14:creationId xmlns:p14="http://schemas.microsoft.com/office/powerpoint/2010/main" val="3050434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Graphique, Caractère coloré, ligne, art&#10;&#10;Description générée automatiquement">
            <a:extLst>
              <a:ext uri="{FF2B5EF4-FFF2-40B4-BE49-F238E27FC236}">
                <a16:creationId xmlns:a16="http://schemas.microsoft.com/office/drawing/2014/main" id="{5E4E89F8-FEA3-9C64-6048-2FDE576F6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489562F6-AFD0-2BD1-5A98-BD93AFA7D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9844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Ce projet vous est proposé par :</a:t>
            </a:r>
          </a:p>
          <a:p>
            <a:r>
              <a:rPr lang="fr-FR" dirty="0"/>
              <a:t>Jimmy</a:t>
            </a:r>
            <a:br>
              <a:rPr lang="fr-FR" dirty="0"/>
            </a:br>
            <a:r>
              <a:rPr lang="fr-FR" dirty="0" err="1"/>
              <a:t>Clement</a:t>
            </a:r>
            <a:br>
              <a:rPr lang="fr-FR" dirty="0"/>
            </a:br>
            <a:r>
              <a:rPr lang="fr-FR" dirty="0" err="1"/>
              <a:t>Hider</a:t>
            </a:r>
            <a:br>
              <a:rPr lang="fr-FR" dirty="0"/>
            </a:br>
            <a:r>
              <a:rPr lang="fr-FR" dirty="0"/>
              <a:t>Omar</a:t>
            </a:r>
            <a:br>
              <a:rPr lang="fr-FR" dirty="0"/>
            </a:br>
            <a:r>
              <a:rPr lang="fr-FR" dirty="0"/>
              <a:t>Mael</a:t>
            </a:r>
          </a:p>
        </p:txBody>
      </p:sp>
      <p:pic>
        <p:nvPicPr>
          <p:cNvPr id="19" name="Image 18" descr="Une image contenant logo, Graphique, capture d’écran, Police&#10;&#10;Description générée automatiquement">
            <a:extLst>
              <a:ext uri="{FF2B5EF4-FFF2-40B4-BE49-F238E27FC236}">
                <a16:creationId xmlns:a16="http://schemas.microsoft.com/office/drawing/2014/main" id="{CC688923-9C18-6109-531A-990807A58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29" y="183995"/>
            <a:ext cx="7846142" cy="44134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FD943ED-2362-6E00-D2A4-C085D9ED985E}"/>
              </a:ext>
            </a:extLst>
          </p:cNvPr>
          <p:cNvSpPr txBox="1"/>
          <p:nvPr/>
        </p:nvSpPr>
        <p:spPr>
          <a:xfrm>
            <a:off x="2172929" y="3339025"/>
            <a:ext cx="78363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i="1" dirty="0">
                <a:solidFill>
                  <a:schemeClr val="bg1"/>
                </a:solidFill>
              </a:rPr>
              <a:t>MANAGER 2024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C79EB9-6B5F-0ABE-3DA2-267266DE8DE1}"/>
              </a:ext>
            </a:extLst>
          </p:cNvPr>
          <p:cNvSpPr/>
          <p:nvPr/>
        </p:nvSpPr>
        <p:spPr>
          <a:xfrm>
            <a:off x="-396240" y="-228600"/>
            <a:ext cx="12908280" cy="7452360"/>
          </a:xfrm>
          <a:prstGeom prst="rect">
            <a:avLst/>
          </a:prstGeom>
          <a:solidFill>
            <a:schemeClr val="tx1">
              <a:alpha val="1490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 descr="Une image contenant Graphique, capture d’écran, lampe, graphisme&#10;&#10;Description générée automatiquement">
            <a:extLst>
              <a:ext uri="{FF2B5EF4-FFF2-40B4-BE49-F238E27FC236}">
                <a16:creationId xmlns:a16="http://schemas.microsoft.com/office/drawing/2014/main" id="{1CF9603E-AECA-FE3C-5C84-A0ED622B37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" t="747" r="-102"/>
          <a:stretch/>
        </p:blipFill>
        <p:spPr>
          <a:xfrm>
            <a:off x="-182880" y="-56164"/>
            <a:ext cx="12405360" cy="694464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DC004F9-9B3E-1246-6339-B87A311550AC}"/>
              </a:ext>
            </a:extLst>
          </p:cNvPr>
          <p:cNvSpPr txBox="1"/>
          <p:nvPr/>
        </p:nvSpPr>
        <p:spPr>
          <a:xfrm>
            <a:off x="3834326" y="2696173"/>
            <a:ext cx="4523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CHARGEMENT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3923F3-F70E-C902-EAC9-F7B3B11ED0DE}"/>
              </a:ext>
            </a:extLst>
          </p:cNvPr>
          <p:cNvSpPr/>
          <p:nvPr/>
        </p:nvSpPr>
        <p:spPr>
          <a:xfrm>
            <a:off x="4542503" y="7310823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JIMMY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C91E5B-BB8F-7BE7-99C8-64FE0C761F94}"/>
              </a:ext>
            </a:extLst>
          </p:cNvPr>
          <p:cNvSpPr/>
          <p:nvPr/>
        </p:nvSpPr>
        <p:spPr>
          <a:xfrm>
            <a:off x="4542503" y="7848266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5E7B66-4C6F-9538-3C33-965C05416003}"/>
              </a:ext>
            </a:extLst>
          </p:cNvPr>
          <p:cNvSpPr/>
          <p:nvPr/>
        </p:nvSpPr>
        <p:spPr>
          <a:xfrm>
            <a:off x="4542503" y="8407425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HIDER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DC939B-34A0-5261-4DCD-482B292EC48D}"/>
              </a:ext>
            </a:extLst>
          </p:cNvPr>
          <p:cNvSpPr/>
          <p:nvPr/>
        </p:nvSpPr>
        <p:spPr>
          <a:xfrm>
            <a:off x="4542503" y="8966585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OMAR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EA7856-11AE-8052-88BF-DBFB77353BAC}"/>
              </a:ext>
            </a:extLst>
          </p:cNvPr>
          <p:cNvSpPr/>
          <p:nvPr/>
        </p:nvSpPr>
        <p:spPr>
          <a:xfrm>
            <a:off x="4542503" y="9525744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MAEL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A2D83AE-29C1-8EA0-1DAD-CB4836972F18}"/>
              </a:ext>
            </a:extLst>
          </p:cNvPr>
          <p:cNvSpPr/>
          <p:nvPr/>
        </p:nvSpPr>
        <p:spPr>
          <a:xfrm>
            <a:off x="4281951" y="3527170"/>
            <a:ext cx="3775587" cy="547667"/>
          </a:xfrm>
          <a:prstGeom prst="roundRect">
            <a:avLst/>
          </a:prstGeom>
          <a:noFill/>
          <a:ln w="5715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5163FED-832E-94FD-EE39-70CDDCCC9572}"/>
              </a:ext>
            </a:extLst>
          </p:cNvPr>
          <p:cNvSpPr/>
          <p:nvPr/>
        </p:nvSpPr>
        <p:spPr>
          <a:xfrm>
            <a:off x="4370441" y="3615660"/>
            <a:ext cx="422787" cy="3736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58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">
        <p159:morph option="byObject"/>
      </p:transition>
    </mc:Choice>
    <mc:Fallback xmlns="">
      <p:transition spd="slow" advTm="1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F99327-9B66-B798-7A8A-CB65AC4AE209}"/>
              </a:ext>
            </a:extLst>
          </p:cNvPr>
          <p:cNvSpPr/>
          <p:nvPr/>
        </p:nvSpPr>
        <p:spPr>
          <a:xfrm>
            <a:off x="-90435" y="-70338"/>
            <a:ext cx="12518348" cy="694464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Graphique, Caractère coloré, ligne, art&#10;&#10;Description générée automatiquement">
            <a:extLst>
              <a:ext uri="{FF2B5EF4-FFF2-40B4-BE49-F238E27FC236}">
                <a16:creationId xmlns:a16="http://schemas.microsoft.com/office/drawing/2014/main" id="{5E4E89F8-FEA3-9C64-6048-2FDE576F6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489562F6-AFD0-2BD1-5A98-BD93AFA7D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9844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Ce projet vous est proposé par :</a:t>
            </a:r>
          </a:p>
          <a:p>
            <a:r>
              <a:rPr lang="fr-FR" dirty="0"/>
              <a:t>Jimmy</a:t>
            </a:r>
            <a:br>
              <a:rPr lang="fr-FR" dirty="0"/>
            </a:br>
            <a:r>
              <a:rPr lang="fr-FR" dirty="0" err="1"/>
              <a:t>Clement</a:t>
            </a:r>
            <a:br>
              <a:rPr lang="fr-FR" dirty="0"/>
            </a:br>
            <a:r>
              <a:rPr lang="fr-FR" dirty="0" err="1"/>
              <a:t>Hider</a:t>
            </a:r>
            <a:br>
              <a:rPr lang="fr-FR" dirty="0"/>
            </a:br>
            <a:r>
              <a:rPr lang="fr-FR" dirty="0"/>
              <a:t>Omar</a:t>
            </a:r>
            <a:br>
              <a:rPr lang="fr-FR" dirty="0"/>
            </a:br>
            <a:r>
              <a:rPr lang="fr-FR" dirty="0"/>
              <a:t>Mael</a:t>
            </a:r>
          </a:p>
        </p:txBody>
      </p:sp>
      <p:pic>
        <p:nvPicPr>
          <p:cNvPr id="19" name="Image 18" descr="Une image contenant logo, Graphique, capture d’écran, Police&#10;&#10;Description générée automatiquement">
            <a:extLst>
              <a:ext uri="{FF2B5EF4-FFF2-40B4-BE49-F238E27FC236}">
                <a16:creationId xmlns:a16="http://schemas.microsoft.com/office/drawing/2014/main" id="{CC688923-9C18-6109-531A-990807A58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29" y="183995"/>
            <a:ext cx="7846142" cy="44134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FD943ED-2362-6E00-D2A4-C085D9ED985E}"/>
              </a:ext>
            </a:extLst>
          </p:cNvPr>
          <p:cNvSpPr txBox="1"/>
          <p:nvPr/>
        </p:nvSpPr>
        <p:spPr>
          <a:xfrm>
            <a:off x="2172929" y="3339025"/>
            <a:ext cx="78363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i="1" dirty="0">
                <a:solidFill>
                  <a:schemeClr val="bg1"/>
                </a:solidFill>
              </a:rPr>
              <a:t>MANAGER 2024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C79EB9-6B5F-0ABE-3DA2-267266DE8DE1}"/>
              </a:ext>
            </a:extLst>
          </p:cNvPr>
          <p:cNvSpPr/>
          <p:nvPr/>
        </p:nvSpPr>
        <p:spPr>
          <a:xfrm>
            <a:off x="-396240" y="-228600"/>
            <a:ext cx="12908280" cy="7452360"/>
          </a:xfrm>
          <a:prstGeom prst="rect">
            <a:avLst/>
          </a:prstGeom>
          <a:solidFill>
            <a:schemeClr val="tx1">
              <a:alpha val="1490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 descr="Une image contenant Graphique, capture d’écran, lampe, graphisme&#10;&#10;Description générée automatiquement">
            <a:extLst>
              <a:ext uri="{FF2B5EF4-FFF2-40B4-BE49-F238E27FC236}">
                <a16:creationId xmlns:a16="http://schemas.microsoft.com/office/drawing/2014/main" id="{1CF9603E-AECA-FE3C-5C84-A0ED622B37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" t="747" r="-102"/>
          <a:stretch/>
        </p:blipFill>
        <p:spPr>
          <a:xfrm>
            <a:off x="-182880" y="-56164"/>
            <a:ext cx="12405360" cy="694464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DC004F9-9B3E-1246-6339-B87A311550AC}"/>
              </a:ext>
            </a:extLst>
          </p:cNvPr>
          <p:cNvSpPr txBox="1"/>
          <p:nvPr/>
        </p:nvSpPr>
        <p:spPr>
          <a:xfrm>
            <a:off x="3834326" y="2696173"/>
            <a:ext cx="4523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CHARGEMENT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3923F3-F70E-C902-EAC9-F7B3B11ED0DE}"/>
              </a:ext>
            </a:extLst>
          </p:cNvPr>
          <p:cNvSpPr/>
          <p:nvPr/>
        </p:nvSpPr>
        <p:spPr>
          <a:xfrm>
            <a:off x="4542503" y="7310823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JIMMY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C91E5B-BB8F-7BE7-99C8-64FE0C761F94}"/>
              </a:ext>
            </a:extLst>
          </p:cNvPr>
          <p:cNvSpPr/>
          <p:nvPr/>
        </p:nvSpPr>
        <p:spPr>
          <a:xfrm>
            <a:off x="4542503" y="7848266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CLEMENT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5E7B66-4C6F-9538-3C33-965C05416003}"/>
              </a:ext>
            </a:extLst>
          </p:cNvPr>
          <p:cNvSpPr/>
          <p:nvPr/>
        </p:nvSpPr>
        <p:spPr>
          <a:xfrm>
            <a:off x="4542503" y="8407425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HIDER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DC939B-34A0-5261-4DCD-482B292EC48D}"/>
              </a:ext>
            </a:extLst>
          </p:cNvPr>
          <p:cNvSpPr/>
          <p:nvPr/>
        </p:nvSpPr>
        <p:spPr>
          <a:xfrm>
            <a:off x="4542503" y="8966585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OMAR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EA7856-11AE-8052-88BF-DBFB77353BAC}"/>
              </a:ext>
            </a:extLst>
          </p:cNvPr>
          <p:cNvSpPr/>
          <p:nvPr/>
        </p:nvSpPr>
        <p:spPr>
          <a:xfrm>
            <a:off x="4542503" y="9525744"/>
            <a:ext cx="3106994" cy="37700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4000">
                <a:schemeClr val="bg2">
                  <a:lumMod val="1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63500">
              <a:srgbClr val="7C001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MAEL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A2D83AE-29C1-8EA0-1DAD-CB4836972F18}"/>
              </a:ext>
            </a:extLst>
          </p:cNvPr>
          <p:cNvSpPr/>
          <p:nvPr/>
        </p:nvSpPr>
        <p:spPr>
          <a:xfrm>
            <a:off x="4281951" y="3527170"/>
            <a:ext cx="3775587" cy="547667"/>
          </a:xfrm>
          <a:prstGeom prst="roundRect">
            <a:avLst/>
          </a:prstGeom>
          <a:noFill/>
          <a:ln w="5715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5163FED-832E-94FD-EE39-70CDDCCC9572}"/>
              </a:ext>
            </a:extLst>
          </p:cNvPr>
          <p:cNvSpPr/>
          <p:nvPr/>
        </p:nvSpPr>
        <p:spPr>
          <a:xfrm>
            <a:off x="4370441" y="3615660"/>
            <a:ext cx="3574024" cy="3736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778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">
        <p159:morph option="byObject"/>
      </p:transition>
    </mc:Choice>
    <mc:Fallback xmlns="">
      <p:transition spd="slow" advTm="1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3519CD4-436A-30F5-382B-98BB5CBE4669}"/>
              </a:ext>
            </a:extLst>
          </p:cNvPr>
          <p:cNvSpPr/>
          <p:nvPr/>
        </p:nvSpPr>
        <p:spPr>
          <a:xfrm>
            <a:off x="-90435" y="-70338"/>
            <a:ext cx="12518348" cy="694464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roue, pneu, véhicule, sport mécanique&#10;&#10;Description générée automatiquement">
            <a:extLst>
              <a:ext uri="{FF2B5EF4-FFF2-40B4-BE49-F238E27FC236}">
                <a16:creationId xmlns:a16="http://schemas.microsoft.com/office/drawing/2014/main" id="{210D3321-2073-A578-8F4B-23970A277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35" y="-5462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0C169B6-3D06-1A31-656F-06736E41B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" y="128423"/>
            <a:ext cx="1202944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l’Architecture Orientée Objets </a:t>
            </a:r>
            <a:r>
              <a:rPr lang="fr-FR" dirty="0">
                <a:solidFill>
                  <a:schemeClr val="bg1"/>
                </a:solidFill>
              </a:rPr>
              <a:t>dans notre projet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D3E07-1E64-8032-0408-5E96D629CB28}"/>
              </a:ext>
            </a:extLst>
          </p:cNvPr>
          <p:cNvSpPr txBox="1"/>
          <p:nvPr/>
        </p:nvSpPr>
        <p:spPr>
          <a:xfrm>
            <a:off x="4602480" y="1076048"/>
            <a:ext cx="268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gradFill flip="none" rotWithShape="1">
                  <a:gsLst>
                    <a:gs pos="0">
                      <a:srgbClr val="7030A0">
                        <a:shade val="30000"/>
                        <a:satMod val="115000"/>
                      </a:srgbClr>
                    </a:gs>
                    <a:gs pos="50000">
                      <a:srgbClr val="7030A0">
                        <a:shade val="67500"/>
                        <a:satMod val="115000"/>
                      </a:srgbClr>
                    </a:gs>
                    <a:gs pos="100000">
                      <a:srgbClr val="7030A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Nos Objets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3233C9E-1391-C824-C0CB-B52A98863D32}"/>
              </a:ext>
            </a:extLst>
          </p:cNvPr>
          <p:cNvSpPr/>
          <p:nvPr/>
        </p:nvSpPr>
        <p:spPr>
          <a:xfrm>
            <a:off x="1412240" y="3428999"/>
            <a:ext cx="1036320" cy="8128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6A3CAAD-74CE-6C73-E781-A0C415689B4B}"/>
              </a:ext>
            </a:extLst>
          </p:cNvPr>
          <p:cNvSpPr txBox="1"/>
          <p:nvPr/>
        </p:nvSpPr>
        <p:spPr>
          <a:xfrm>
            <a:off x="1290320" y="3047106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AILERONS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48E8B4D-CA03-7E5B-9C29-448F35DF9215}"/>
              </a:ext>
            </a:extLst>
          </p:cNvPr>
          <p:cNvSpPr/>
          <p:nvPr/>
        </p:nvSpPr>
        <p:spPr>
          <a:xfrm>
            <a:off x="8859520" y="2519740"/>
            <a:ext cx="1696720" cy="8128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E6B0D72-B3C1-16D7-72C7-3265AE3ECF36}"/>
              </a:ext>
            </a:extLst>
          </p:cNvPr>
          <p:cNvSpPr txBox="1"/>
          <p:nvPr/>
        </p:nvSpPr>
        <p:spPr>
          <a:xfrm>
            <a:off x="9067800" y="2150408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AILERONS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C6A9131-9CFC-335F-11F3-8CD3FACB4B9D}"/>
              </a:ext>
            </a:extLst>
          </p:cNvPr>
          <p:cNvSpPr/>
          <p:nvPr/>
        </p:nvSpPr>
        <p:spPr>
          <a:xfrm>
            <a:off x="6807200" y="2659771"/>
            <a:ext cx="1696720" cy="8128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1399AE3-B5B8-6DB0-63A3-2276890B980B}"/>
              </a:ext>
            </a:extLst>
          </p:cNvPr>
          <p:cNvSpPr txBox="1"/>
          <p:nvPr/>
        </p:nvSpPr>
        <p:spPr>
          <a:xfrm>
            <a:off x="7005320" y="2274098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MOTEUR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669442B9-8C73-2547-1F3F-37E631AE2ED3}"/>
              </a:ext>
            </a:extLst>
          </p:cNvPr>
          <p:cNvSpPr/>
          <p:nvPr/>
        </p:nvSpPr>
        <p:spPr>
          <a:xfrm>
            <a:off x="2490096" y="3047106"/>
            <a:ext cx="1463040" cy="142329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DDBDC6A-3A48-46B6-47B6-7A7CAEE0FC73}"/>
              </a:ext>
            </a:extLst>
          </p:cNvPr>
          <p:cNvSpPr/>
          <p:nvPr/>
        </p:nvSpPr>
        <p:spPr>
          <a:xfrm>
            <a:off x="8636000" y="3036094"/>
            <a:ext cx="1463040" cy="142329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CC20CB-597A-E18D-F6B6-CD15CE5AF9B4}"/>
              </a:ext>
            </a:extLst>
          </p:cNvPr>
          <p:cNvSpPr txBox="1"/>
          <p:nvPr/>
        </p:nvSpPr>
        <p:spPr>
          <a:xfrm>
            <a:off x="2661920" y="4538324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ROUES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0DA06A0-8055-AA1A-AA4D-A8727055C943}"/>
              </a:ext>
            </a:extLst>
          </p:cNvPr>
          <p:cNvSpPr txBox="1"/>
          <p:nvPr/>
        </p:nvSpPr>
        <p:spPr>
          <a:xfrm>
            <a:off x="8727440" y="4522813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ROUES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55888EC-6BA2-1E1C-6D76-10A52138B873}"/>
              </a:ext>
            </a:extLst>
          </p:cNvPr>
          <p:cNvSpPr/>
          <p:nvPr/>
        </p:nvSpPr>
        <p:spPr>
          <a:xfrm>
            <a:off x="1198880" y="2005705"/>
            <a:ext cx="9489440" cy="2532620"/>
          </a:xfrm>
          <a:prstGeom prst="round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3EE6C1D-9BDF-EAE2-BA57-049B63EFAB66}"/>
              </a:ext>
            </a:extLst>
          </p:cNvPr>
          <p:cNvSpPr txBox="1"/>
          <p:nvPr/>
        </p:nvSpPr>
        <p:spPr>
          <a:xfrm>
            <a:off x="5724653" y="4681873"/>
            <a:ext cx="742685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358F5F-A901-1E1C-905F-1E9ED320FCD9}"/>
              </a:ext>
            </a:extLst>
          </p:cNvPr>
          <p:cNvSpPr txBox="1"/>
          <p:nvPr/>
        </p:nvSpPr>
        <p:spPr>
          <a:xfrm>
            <a:off x="3834326" y="6842510"/>
            <a:ext cx="4523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CHARGEMENT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391184F-1762-7D89-8793-4206EDD01A4C}"/>
              </a:ext>
            </a:extLst>
          </p:cNvPr>
          <p:cNvSpPr/>
          <p:nvPr/>
        </p:nvSpPr>
        <p:spPr>
          <a:xfrm>
            <a:off x="4281951" y="7673507"/>
            <a:ext cx="3775587" cy="547667"/>
          </a:xfrm>
          <a:prstGeom prst="roundRect">
            <a:avLst/>
          </a:prstGeom>
          <a:noFill/>
          <a:ln w="57150"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E4DA11E-3E5E-4761-F0E7-500AEC114F6B}"/>
              </a:ext>
            </a:extLst>
          </p:cNvPr>
          <p:cNvSpPr/>
          <p:nvPr/>
        </p:nvSpPr>
        <p:spPr>
          <a:xfrm>
            <a:off x="4370441" y="7761997"/>
            <a:ext cx="3574024" cy="3736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 descr="Une image contenant Graphique, capture d’écran, lampe, graphisme&#10;&#10;Description générée automatiquement">
            <a:extLst>
              <a:ext uri="{FF2B5EF4-FFF2-40B4-BE49-F238E27FC236}">
                <a16:creationId xmlns:a16="http://schemas.microsoft.com/office/drawing/2014/main" id="{23AB048B-FC12-40A9-6BE8-F7B43D950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" t="747" r="-102"/>
          <a:stretch/>
        </p:blipFill>
        <p:spPr>
          <a:xfrm>
            <a:off x="22553" y="-7102960"/>
            <a:ext cx="12405360" cy="694464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39D29D01-388B-F923-E344-E3B37F95941F}"/>
              </a:ext>
            </a:extLst>
          </p:cNvPr>
          <p:cNvSpPr txBox="1"/>
          <p:nvPr/>
        </p:nvSpPr>
        <p:spPr>
          <a:xfrm>
            <a:off x="4942672" y="5410197"/>
            <a:ext cx="2306649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JOUEUR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F750A20-0C11-67B6-FB72-EE0162CEA693}"/>
              </a:ext>
            </a:extLst>
          </p:cNvPr>
          <p:cNvSpPr txBox="1"/>
          <p:nvPr/>
        </p:nvSpPr>
        <p:spPr>
          <a:xfrm>
            <a:off x="3882788" y="6209009"/>
            <a:ext cx="4426413" cy="37112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fr-FR" sz="2000" b="1" kern="12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PERSONNE ( PILOTE – MÉCANICIEN )</a:t>
            </a:r>
            <a:endParaRPr lang="fr-FR" sz="20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30455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3519CD4-436A-30F5-382B-98BB5CBE4669}"/>
              </a:ext>
            </a:extLst>
          </p:cNvPr>
          <p:cNvSpPr/>
          <p:nvPr/>
        </p:nvSpPr>
        <p:spPr>
          <a:xfrm>
            <a:off x="-90435" y="-70338"/>
            <a:ext cx="12518348" cy="694464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roue, pneu, véhicule, sport mécanique&#10;&#10;Description générée automatiquement">
            <a:extLst>
              <a:ext uri="{FF2B5EF4-FFF2-40B4-BE49-F238E27FC236}">
                <a16:creationId xmlns:a16="http://schemas.microsoft.com/office/drawing/2014/main" id="{210D3321-2073-A578-8F4B-23970A277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35" y="-5462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0C169B6-3D06-1A31-656F-06736E41B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" y="128423"/>
            <a:ext cx="1202944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l’Architecture Orientée Objets </a:t>
            </a:r>
            <a:r>
              <a:rPr lang="fr-FR" dirty="0">
                <a:solidFill>
                  <a:schemeClr val="bg1"/>
                </a:solidFill>
              </a:rPr>
              <a:t>dans notre projet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D3E07-1E64-8032-0408-5E96D629CB28}"/>
              </a:ext>
            </a:extLst>
          </p:cNvPr>
          <p:cNvSpPr txBox="1"/>
          <p:nvPr/>
        </p:nvSpPr>
        <p:spPr>
          <a:xfrm>
            <a:off x="4602480" y="1076048"/>
            <a:ext cx="268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gradFill flip="none" rotWithShape="1">
                  <a:gsLst>
                    <a:gs pos="0">
                      <a:srgbClr val="00B050">
                        <a:shade val="30000"/>
                        <a:satMod val="115000"/>
                      </a:srgbClr>
                    </a:gs>
                    <a:gs pos="50000">
                      <a:srgbClr val="00B050">
                        <a:shade val="67500"/>
                        <a:satMod val="115000"/>
                      </a:srgbClr>
                    </a:gs>
                    <a:gs pos="100000">
                      <a:srgbClr val="00B05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Modularité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3233C9E-1391-C824-C0CB-B52A98863D32}"/>
              </a:ext>
            </a:extLst>
          </p:cNvPr>
          <p:cNvSpPr/>
          <p:nvPr/>
        </p:nvSpPr>
        <p:spPr>
          <a:xfrm>
            <a:off x="1412240" y="3428999"/>
            <a:ext cx="1036320" cy="8128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6A3CAAD-74CE-6C73-E781-A0C415689B4B}"/>
              </a:ext>
            </a:extLst>
          </p:cNvPr>
          <p:cNvSpPr txBox="1"/>
          <p:nvPr/>
        </p:nvSpPr>
        <p:spPr>
          <a:xfrm>
            <a:off x="1299519" y="3645798"/>
            <a:ext cx="128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AILERONS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48E8B4D-CA03-7E5B-9C29-448F35DF9215}"/>
              </a:ext>
            </a:extLst>
          </p:cNvPr>
          <p:cNvSpPr/>
          <p:nvPr/>
        </p:nvSpPr>
        <p:spPr>
          <a:xfrm>
            <a:off x="8859520" y="2519740"/>
            <a:ext cx="1696720" cy="8128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E6B0D72-B3C1-16D7-72C7-3265AE3ECF36}"/>
              </a:ext>
            </a:extLst>
          </p:cNvPr>
          <p:cNvSpPr txBox="1"/>
          <p:nvPr/>
        </p:nvSpPr>
        <p:spPr>
          <a:xfrm>
            <a:off x="9113520" y="2735604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AILERONS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C6A9131-9CFC-335F-11F3-8CD3FACB4B9D}"/>
              </a:ext>
            </a:extLst>
          </p:cNvPr>
          <p:cNvSpPr/>
          <p:nvPr/>
        </p:nvSpPr>
        <p:spPr>
          <a:xfrm>
            <a:off x="6807200" y="2659771"/>
            <a:ext cx="1696720" cy="8128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1399AE3-B5B8-6DB0-63A3-2276890B980B}"/>
              </a:ext>
            </a:extLst>
          </p:cNvPr>
          <p:cNvSpPr txBox="1"/>
          <p:nvPr/>
        </p:nvSpPr>
        <p:spPr>
          <a:xfrm>
            <a:off x="6999996" y="2851428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MOTEUR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669442B9-8C73-2547-1F3F-37E631AE2ED3}"/>
              </a:ext>
            </a:extLst>
          </p:cNvPr>
          <p:cNvSpPr/>
          <p:nvPr/>
        </p:nvSpPr>
        <p:spPr>
          <a:xfrm>
            <a:off x="2490096" y="3047106"/>
            <a:ext cx="1463040" cy="142329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DDBDC6A-3A48-46B6-47B6-7A7CAEE0FC73}"/>
              </a:ext>
            </a:extLst>
          </p:cNvPr>
          <p:cNvSpPr/>
          <p:nvPr/>
        </p:nvSpPr>
        <p:spPr>
          <a:xfrm>
            <a:off x="8636000" y="3036094"/>
            <a:ext cx="1463040" cy="142329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CC20CB-597A-E18D-F6B6-CD15CE5AF9B4}"/>
              </a:ext>
            </a:extLst>
          </p:cNvPr>
          <p:cNvSpPr txBox="1"/>
          <p:nvPr/>
        </p:nvSpPr>
        <p:spPr>
          <a:xfrm>
            <a:off x="2570480" y="3574087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ROUES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0DA06A0-8055-AA1A-AA4D-A8727055C943}"/>
              </a:ext>
            </a:extLst>
          </p:cNvPr>
          <p:cNvSpPr txBox="1"/>
          <p:nvPr/>
        </p:nvSpPr>
        <p:spPr>
          <a:xfrm>
            <a:off x="8727440" y="3599264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ROUES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55888EC-6BA2-1E1C-6D76-10A52138B873}"/>
              </a:ext>
            </a:extLst>
          </p:cNvPr>
          <p:cNvSpPr/>
          <p:nvPr/>
        </p:nvSpPr>
        <p:spPr>
          <a:xfrm>
            <a:off x="1198880" y="2005705"/>
            <a:ext cx="9489440" cy="2532620"/>
          </a:xfrm>
          <a:prstGeom prst="round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3EE6C1D-9BDF-EAE2-BA57-049B63EFAB66}"/>
              </a:ext>
            </a:extLst>
          </p:cNvPr>
          <p:cNvSpPr txBox="1"/>
          <p:nvPr/>
        </p:nvSpPr>
        <p:spPr>
          <a:xfrm>
            <a:off x="1040897" y="1750299"/>
            <a:ext cx="742685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001E282-D3AB-1DB6-DC03-69E4EF2B9875}"/>
              </a:ext>
            </a:extLst>
          </p:cNvPr>
          <p:cNvSpPr txBox="1"/>
          <p:nvPr/>
        </p:nvSpPr>
        <p:spPr>
          <a:xfrm>
            <a:off x="2399369" y="5106643"/>
            <a:ext cx="7538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Découpe en différentes classes de nos objets.</a:t>
            </a:r>
          </a:p>
          <a:p>
            <a:pPr algn="ctr"/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6BD566F-FEE7-FF65-CBC0-2246D5F9C69F}"/>
              </a:ext>
            </a:extLst>
          </p:cNvPr>
          <p:cNvSpPr txBox="1"/>
          <p:nvPr/>
        </p:nvSpPr>
        <p:spPr>
          <a:xfrm>
            <a:off x="2388083" y="5632250"/>
            <a:ext cx="7538740" cy="109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fr-FR" sz="2800" kern="12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Log génériques et gestion générique des erreurs </a:t>
            </a:r>
            <a:endParaRPr lang="fr-FR" sz="4000" dirty="0">
              <a:solidFill>
                <a:schemeClr val="bg1"/>
              </a:solidFill>
              <a:effectLst/>
            </a:endParaRPr>
          </a:p>
          <a:p>
            <a:pPr algn="ctr"/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AEA849-2987-B681-6C79-0DD41B68A104}"/>
              </a:ext>
            </a:extLst>
          </p:cNvPr>
          <p:cNvSpPr/>
          <p:nvPr/>
        </p:nvSpPr>
        <p:spPr>
          <a:xfrm>
            <a:off x="3923818" y="-3054266"/>
            <a:ext cx="5393802" cy="263097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200" b="1" dirty="0">
                <a:solidFill>
                  <a:srgbClr val="C00000"/>
                </a:solidFill>
              </a:rPr>
              <a:t>PRIVATE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022E8E-5D4E-F66A-B133-B5E3A48CE9FD}"/>
              </a:ext>
            </a:extLst>
          </p:cNvPr>
          <p:cNvSpPr/>
          <p:nvPr/>
        </p:nvSpPr>
        <p:spPr>
          <a:xfrm>
            <a:off x="9224270" y="7133434"/>
            <a:ext cx="2106593" cy="263097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accent6"/>
                </a:solidFill>
              </a:rPr>
              <a:t>PUBLIC</a:t>
            </a:r>
            <a:endParaRPr lang="fr-FR" sz="800" b="1" dirty="0">
              <a:solidFill>
                <a:schemeClr val="accent6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432BC-7A70-4CB3-4A21-82B4A6077D0F}"/>
              </a:ext>
            </a:extLst>
          </p:cNvPr>
          <p:cNvSpPr/>
          <p:nvPr/>
        </p:nvSpPr>
        <p:spPr>
          <a:xfrm>
            <a:off x="774751" y="7133434"/>
            <a:ext cx="3059575" cy="263097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accent6"/>
                </a:solidFill>
              </a:rPr>
              <a:t>PUBLIC</a:t>
            </a:r>
            <a:endParaRPr lang="fr-FR" sz="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42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FF1FD6D-10EC-8776-583E-E4DE58FC5243}"/>
              </a:ext>
            </a:extLst>
          </p:cNvPr>
          <p:cNvSpPr/>
          <p:nvPr/>
        </p:nvSpPr>
        <p:spPr>
          <a:xfrm>
            <a:off x="-90435" y="-70338"/>
            <a:ext cx="12518348" cy="694464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 descr="Une image contenant véhicule, roue, Pièce auto, voiture&#10;&#10;Description générée automatiquement">
            <a:extLst>
              <a:ext uri="{FF2B5EF4-FFF2-40B4-BE49-F238E27FC236}">
                <a16:creationId xmlns:a16="http://schemas.microsoft.com/office/drawing/2014/main" id="{D16DCDD8-6904-1F87-7726-9E2F3F1B4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6306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0C169B6-3D06-1A31-656F-06736E41B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" y="128423"/>
            <a:ext cx="1202944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l’Architecture Orientée Objets </a:t>
            </a:r>
            <a:r>
              <a:rPr lang="fr-FR" dirty="0">
                <a:solidFill>
                  <a:schemeClr val="bg1"/>
                </a:solidFill>
              </a:rPr>
              <a:t>dans notre projet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D3E07-1E64-8032-0408-5E96D629CB28}"/>
              </a:ext>
            </a:extLst>
          </p:cNvPr>
          <p:cNvSpPr txBox="1"/>
          <p:nvPr/>
        </p:nvSpPr>
        <p:spPr>
          <a:xfrm>
            <a:off x="4393566" y="1075215"/>
            <a:ext cx="3223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accent4"/>
                </a:solidFill>
              </a:rPr>
              <a:t>Encapsulation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644B5E-21EA-E5A9-FEBD-11ADC4D08504}"/>
              </a:ext>
            </a:extLst>
          </p:cNvPr>
          <p:cNvSpPr/>
          <p:nvPr/>
        </p:nvSpPr>
        <p:spPr>
          <a:xfrm rot="10800000">
            <a:off x="-250787" y="4814013"/>
            <a:ext cx="12442785" cy="2060293"/>
          </a:xfrm>
          <a:prstGeom prst="rect">
            <a:avLst/>
          </a:prstGeom>
          <a:gradFill>
            <a:gsLst>
              <a:gs pos="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001E282-D3AB-1DB6-DC03-69E4EF2B9875}"/>
              </a:ext>
            </a:extLst>
          </p:cNvPr>
          <p:cNvSpPr txBox="1"/>
          <p:nvPr/>
        </p:nvSpPr>
        <p:spPr>
          <a:xfrm>
            <a:off x="253305" y="5174475"/>
            <a:ext cx="75387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Classes entité avec des </a:t>
            </a:r>
            <a:r>
              <a:rPr lang="fr-FR" sz="3200" b="1" dirty="0">
                <a:solidFill>
                  <a:srgbClr val="FF0000"/>
                </a:solidFill>
              </a:rPr>
              <a:t>privates</a:t>
            </a:r>
          </a:p>
          <a:p>
            <a:r>
              <a:rPr lang="fr-FR" sz="3200" dirty="0">
                <a:solidFill>
                  <a:schemeClr val="bg1"/>
                </a:solidFill>
              </a:rPr>
              <a:t>Constructeurs </a:t>
            </a:r>
            <a:r>
              <a:rPr lang="fr-FR" sz="3200" b="1" dirty="0">
                <a:solidFill>
                  <a:schemeClr val="accent6"/>
                </a:solidFill>
              </a:rPr>
              <a:t>publics</a:t>
            </a:r>
            <a:endParaRPr lang="fr-FR" sz="2000" b="1" dirty="0">
              <a:solidFill>
                <a:schemeClr val="accent6"/>
              </a:solidFill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A23072B0-23E2-9A40-E407-0F683E497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063" y="4974556"/>
            <a:ext cx="6134632" cy="14631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430CA66-B115-70F1-F9FD-7859C2DE537D}"/>
              </a:ext>
            </a:extLst>
          </p:cNvPr>
          <p:cNvSpPr/>
          <p:nvPr/>
        </p:nvSpPr>
        <p:spPr>
          <a:xfrm>
            <a:off x="3923818" y="2060294"/>
            <a:ext cx="5393802" cy="263097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200" b="1" dirty="0">
                <a:solidFill>
                  <a:srgbClr val="C00000"/>
                </a:solidFill>
              </a:rPr>
              <a:t>PRIVATE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3C3311-2E8A-2E49-7C0F-F1AD8FA9B5F6}"/>
              </a:ext>
            </a:extLst>
          </p:cNvPr>
          <p:cNvSpPr/>
          <p:nvPr/>
        </p:nvSpPr>
        <p:spPr>
          <a:xfrm>
            <a:off x="9317620" y="2043987"/>
            <a:ext cx="2106593" cy="263097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accent6"/>
                </a:solidFill>
              </a:rPr>
              <a:t>PUBLIC</a:t>
            </a:r>
            <a:endParaRPr lang="fr-FR" sz="800" b="1" dirty="0">
              <a:solidFill>
                <a:schemeClr val="accent6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3B6104-03BE-F3F0-CB8B-855D37F85744}"/>
              </a:ext>
            </a:extLst>
          </p:cNvPr>
          <p:cNvSpPr/>
          <p:nvPr/>
        </p:nvSpPr>
        <p:spPr>
          <a:xfrm>
            <a:off x="868101" y="2043987"/>
            <a:ext cx="3059575" cy="263097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accent6"/>
                </a:solidFill>
              </a:rPr>
              <a:t>PUBLIC</a:t>
            </a:r>
            <a:endParaRPr lang="fr-FR" sz="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229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 descr="Une image contenant véhicule, roue, Pièce auto, voiture&#10;&#10;Description générée automatiquement">
            <a:extLst>
              <a:ext uri="{FF2B5EF4-FFF2-40B4-BE49-F238E27FC236}">
                <a16:creationId xmlns:a16="http://schemas.microsoft.com/office/drawing/2014/main" id="{D16DCDD8-6904-1F87-7726-9E2F3F1B4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6306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BD0B6F-B0A1-F2F8-26E0-E388BD7D187C}"/>
              </a:ext>
            </a:extLst>
          </p:cNvPr>
          <p:cNvSpPr/>
          <p:nvPr/>
        </p:nvSpPr>
        <p:spPr>
          <a:xfrm>
            <a:off x="-2" y="-27016"/>
            <a:ext cx="12518348" cy="6944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F1FD6D-10EC-8776-583E-E4DE58FC5243}"/>
              </a:ext>
            </a:extLst>
          </p:cNvPr>
          <p:cNvSpPr/>
          <p:nvPr/>
        </p:nvSpPr>
        <p:spPr>
          <a:xfrm>
            <a:off x="-90435" y="-70338"/>
            <a:ext cx="12518348" cy="6944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C169B6-3D06-1A31-656F-06736E41B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" y="128423"/>
            <a:ext cx="1202944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l’Architecture Orientée Objets </a:t>
            </a:r>
            <a:r>
              <a:rPr lang="fr-FR" dirty="0">
                <a:solidFill>
                  <a:schemeClr val="bg1"/>
                </a:solidFill>
              </a:rPr>
              <a:t>dans notre projet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FD3E07-1E64-8032-0408-5E96D629CB28}"/>
              </a:ext>
            </a:extLst>
          </p:cNvPr>
          <p:cNvSpPr txBox="1"/>
          <p:nvPr/>
        </p:nvSpPr>
        <p:spPr>
          <a:xfrm>
            <a:off x="4206917" y="1025946"/>
            <a:ext cx="377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CC0066"/>
                </a:solidFill>
              </a:rPr>
              <a:t>Polymorphisme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644B5E-21EA-E5A9-FEBD-11ADC4D08504}"/>
              </a:ext>
            </a:extLst>
          </p:cNvPr>
          <p:cNvSpPr/>
          <p:nvPr/>
        </p:nvSpPr>
        <p:spPr>
          <a:xfrm rot="10800000">
            <a:off x="-250787" y="4814013"/>
            <a:ext cx="12442785" cy="2060293"/>
          </a:xfrm>
          <a:prstGeom prst="rect">
            <a:avLst/>
          </a:prstGeom>
          <a:gradFill>
            <a:gsLst>
              <a:gs pos="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001E282-D3AB-1DB6-DC03-69E4EF2B9875}"/>
              </a:ext>
            </a:extLst>
          </p:cNvPr>
          <p:cNvSpPr txBox="1"/>
          <p:nvPr/>
        </p:nvSpPr>
        <p:spPr>
          <a:xfrm>
            <a:off x="519624" y="2031191"/>
            <a:ext cx="11298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Codage en </a:t>
            </a:r>
            <a:r>
              <a:rPr lang="fr-FR" sz="3200" b="1" dirty="0">
                <a:solidFill>
                  <a:srgbClr val="CC0066"/>
                </a:solidFill>
              </a:rPr>
              <a:t>surcharge </a:t>
            </a:r>
            <a:r>
              <a:rPr lang="fr-FR" sz="3200" dirty="0">
                <a:solidFill>
                  <a:schemeClr val="bg1"/>
                </a:solidFill>
              </a:rPr>
              <a:t>de nombreuses fonctions</a:t>
            </a:r>
            <a:endParaRPr lang="fr-FR" sz="2000" dirty="0">
              <a:solidFill>
                <a:srgbClr val="CC0066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B1E7AF2-EF09-D276-F48A-CE37E393BA93}"/>
              </a:ext>
            </a:extLst>
          </p:cNvPr>
          <p:cNvSpPr txBox="1"/>
          <p:nvPr/>
        </p:nvSpPr>
        <p:spPr>
          <a:xfrm>
            <a:off x="519624" y="2659288"/>
            <a:ext cx="112982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Par exemple la classe </a:t>
            </a:r>
            <a:r>
              <a:rPr lang="fr-FR" sz="3200" b="1" dirty="0" err="1">
                <a:solidFill>
                  <a:schemeClr val="bg1"/>
                </a:solidFill>
              </a:rPr>
              <a:t>calculstat</a:t>
            </a:r>
            <a:r>
              <a:rPr lang="fr-FR" sz="3200" dirty="0">
                <a:solidFill>
                  <a:schemeClr val="bg1"/>
                </a:solidFill>
              </a:rPr>
              <a:t> s’adapte en fonction de l'objet que l'on lui passe.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3CEEFA1-AF43-6FC3-D69A-0D5C25AFE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38" y="4144882"/>
            <a:ext cx="10941268" cy="2008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94673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BCD785-1939-D3DF-B7E1-AC57CA58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personne, habits, plein air, casque&#10;&#10;Description générée automatiquement">
            <a:extLst>
              <a:ext uri="{FF2B5EF4-FFF2-40B4-BE49-F238E27FC236}">
                <a16:creationId xmlns:a16="http://schemas.microsoft.com/office/drawing/2014/main" id="{17DAA5ED-41E3-B732-4345-9F8C2B20F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2C72D8-4A26-5754-1D8B-9E2954427558}"/>
              </a:ext>
            </a:extLst>
          </p:cNvPr>
          <p:cNvSpPr/>
          <p:nvPr/>
        </p:nvSpPr>
        <p:spPr>
          <a:xfrm>
            <a:off x="-125393" y="0"/>
            <a:ext cx="12442785" cy="1041722"/>
          </a:xfrm>
          <a:prstGeom prst="rect">
            <a:avLst/>
          </a:prstGeom>
          <a:gradFill>
            <a:gsLst>
              <a:gs pos="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CB850A2-8DE0-6F0D-D416-56B494B7E1C3}"/>
              </a:ext>
            </a:extLst>
          </p:cNvPr>
          <p:cNvSpPr txBox="1">
            <a:spLocks/>
          </p:cNvSpPr>
          <p:nvPr/>
        </p:nvSpPr>
        <p:spPr>
          <a:xfrm>
            <a:off x="0" y="47084"/>
            <a:ext cx="120294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chemeClr val="bg1"/>
                </a:solidFill>
              </a:rPr>
              <a:t>l’Architecture Orientée      Objets </a:t>
            </a:r>
            <a:r>
              <a:rPr lang="fr-FR" dirty="0">
                <a:solidFill>
                  <a:schemeClr val="bg1"/>
                </a:solidFill>
              </a:rPr>
              <a:t>dans notre projet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85BFF8A-3941-F67E-ED24-84EC16A87D25}"/>
              </a:ext>
            </a:extLst>
          </p:cNvPr>
          <p:cNvSpPr txBox="1"/>
          <p:nvPr/>
        </p:nvSpPr>
        <p:spPr>
          <a:xfrm>
            <a:off x="2954180" y="885336"/>
            <a:ext cx="6121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err="1">
                <a:solidFill>
                  <a:srgbClr val="FF0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Héri</a:t>
            </a:r>
            <a:r>
              <a:rPr lang="fr-FR" sz="3600" b="1" dirty="0">
                <a:solidFill>
                  <a:srgbClr val="FF0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			 </a:t>
            </a:r>
            <a:r>
              <a:rPr lang="fr-FR" sz="3600" b="1" dirty="0" err="1">
                <a:solidFill>
                  <a:srgbClr val="FF0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tage</a:t>
            </a:r>
            <a:endParaRPr lang="fr-FR" sz="3600" b="1" dirty="0">
              <a:solidFill>
                <a:srgbClr val="FF000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FE09132-A48E-EC76-D00B-9A47935AB169}"/>
              </a:ext>
            </a:extLst>
          </p:cNvPr>
          <p:cNvSpPr/>
          <p:nvPr/>
        </p:nvSpPr>
        <p:spPr>
          <a:xfrm>
            <a:off x="5042446" y="2231805"/>
            <a:ext cx="1944547" cy="868101"/>
          </a:xfrm>
          <a:prstGeom prst="roundRect">
            <a:avLst/>
          </a:prstGeom>
          <a:gradFill flip="none" rotWithShape="1">
            <a:gsLst>
              <a:gs pos="0">
                <a:srgbClr val="E3010F">
                  <a:shade val="30000"/>
                  <a:satMod val="115000"/>
                </a:srgbClr>
              </a:gs>
              <a:gs pos="50000">
                <a:srgbClr val="E3010F">
                  <a:shade val="67500"/>
                  <a:satMod val="115000"/>
                </a:srgbClr>
              </a:gs>
              <a:gs pos="100000">
                <a:srgbClr val="E3010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Personne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06E6C7-591F-29B7-F71D-F31834E7FF86}"/>
              </a:ext>
            </a:extLst>
          </p:cNvPr>
          <p:cNvSpPr/>
          <p:nvPr/>
        </p:nvSpPr>
        <p:spPr>
          <a:xfrm>
            <a:off x="4600549" y="2982450"/>
            <a:ext cx="2828339" cy="4282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mappedSuperClasse</a:t>
            </a:r>
            <a:endParaRPr lang="fr-FR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FB83536-0074-84EB-0FBC-75F65DE658D3}"/>
              </a:ext>
            </a:extLst>
          </p:cNvPr>
          <p:cNvSpPr/>
          <p:nvPr/>
        </p:nvSpPr>
        <p:spPr>
          <a:xfrm>
            <a:off x="838200" y="4062714"/>
            <a:ext cx="1367999" cy="613278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Mécano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B8516B9-1542-9109-BC29-DB681A9A461D}"/>
              </a:ext>
            </a:extLst>
          </p:cNvPr>
          <p:cNvSpPr/>
          <p:nvPr/>
        </p:nvSpPr>
        <p:spPr>
          <a:xfrm>
            <a:off x="2854124" y="3756075"/>
            <a:ext cx="1367999" cy="613278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Pilote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EEDDFC2-D073-884D-F878-E14BF08B8044}"/>
              </a:ext>
            </a:extLst>
          </p:cNvPr>
          <p:cNvSpPr/>
          <p:nvPr/>
        </p:nvSpPr>
        <p:spPr>
          <a:xfrm>
            <a:off x="10576238" y="3661066"/>
            <a:ext cx="1555123" cy="61327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Sponsor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D493A88-BD28-88FA-EC84-B7F49C5AB282}"/>
              </a:ext>
            </a:extLst>
          </p:cNvPr>
          <p:cNvSpPr/>
          <p:nvPr/>
        </p:nvSpPr>
        <p:spPr>
          <a:xfrm>
            <a:off x="8666545" y="4710356"/>
            <a:ext cx="2097911" cy="613278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Directeur</a:t>
            </a:r>
          </a:p>
        </p:txBody>
      </p:sp>
    </p:spTree>
    <p:extLst>
      <p:ext uri="{BB962C8B-B14F-4D97-AF65-F5344CB8AC3E}">
        <p14:creationId xmlns:p14="http://schemas.microsoft.com/office/powerpoint/2010/main" val="2435150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4A665FFF-3CE8-F5AF-0E78-98861E93F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103" y="-81833"/>
            <a:ext cx="12538497" cy="7052904"/>
          </a:xfrm>
        </p:spPr>
      </p:pic>
      <p:pic>
        <p:nvPicPr>
          <p:cNvPr id="19" name="Image 18" descr="Une image contenant Pièce auto, véhicule, transport, roue&#10;&#10;Description générée automatiquement">
            <a:extLst>
              <a:ext uri="{FF2B5EF4-FFF2-40B4-BE49-F238E27FC236}">
                <a16:creationId xmlns:a16="http://schemas.microsoft.com/office/drawing/2014/main" id="{7D29440D-354F-77A4-2A86-0F8BED044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9427" r="34684" b="8516"/>
          <a:stretch/>
        </p:blipFill>
        <p:spPr>
          <a:xfrm>
            <a:off x="17636881" y="2147780"/>
            <a:ext cx="1575538" cy="4255922"/>
          </a:xfrm>
          <a:prstGeom prst="rect">
            <a:avLst/>
          </a:prstGeom>
        </p:spPr>
      </p:pic>
      <p:pic>
        <p:nvPicPr>
          <p:cNvPr id="17" name="Image 16" descr="Une image contenant roue, transport, violet, sol&#10;&#10;Description générée automatiquement">
            <a:extLst>
              <a:ext uri="{FF2B5EF4-FFF2-40B4-BE49-F238E27FC236}">
                <a16:creationId xmlns:a16="http://schemas.microsoft.com/office/drawing/2014/main" id="{E7D99842-5557-0D41-1014-38F52E0580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43530" b="9483"/>
          <a:stretch/>
        </p:blipFill>
        <p:spPr>
          <a:xfrm>
            <a:off x="17096105" y="2147780"/>
            <a:ext cx="540775" cy="425592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 descr="Une image contenant roue, pneu, véhicule, Pièce auto&#10;&#10;Description générée automatiquement">
            <a:extLst>
              <a:ext uri="{FF2B5EF4-FFF2-40B4-BE49-F238E27FC236}">
                <a16:creationId xmlns:a16="http://schemas.microsoft.com/office/drawing/2014/main" id="{2CBCE712-9132-0557-003C-297588CE9E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9" t="25210" r="38423" b="12732"/>
          <a:stretch/>
        </p:blipFill>
        <p:spPr>
          <a:xfrm>
            <a:off x="15906402" y="2147847"/>
            <a:ext cx="1189703" cy="425592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 descr="Une image contenant texte, Pièce auto, pneu, sport mécanique&#10;&#10;Description générée automatiquement">
            <a:extLst>
              <a:ext uri="{FF2B5EF4-FFF2-40B4-BE49-F238E27FC236}">
                <a16:creationId xmlns:a16="http://schemas.microsoft.com/office/drawing/2014/main" id="{D0BD8549-48E4-8D56-0CE9-3B53CA9943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52" r="10273"/>
          <a:stretch/>
        </p:blipFill>
        <p:spPr>
          <a:xfrm>
            <a:off x="14368291" y="2147781"/>
            <a:ext cx="1538111" cy="425605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 descr="Une image contenant véhicule, Voiture de course, roue, Monoplace&#10;&#10;Description générée automatiquement">
            <a:extLst>
              <a:ext uri="{FF2B5EF4-FFF2-40B4-BE49-F238E27FC236}">
                <a16:creationId xmlns:a16="http://schemas.microsoft.com/office/drawing/2014/main" id="{569F524F-7275-FE7A-B8E2-6E432C4BE7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1" t="33560" r="38646" b="243"/>
          <a:stretch/>
        </p:blipFill>
        <p:spPr>
          <a:xfrm>
            <a:off x="13022633" y="2147781"/>
            <a:ext cx="1345658" cy="425605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F5D84F6-C134-E6CC-191E-8F5C5D132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5" y="2033689"/>
            <a:ext cx="10515600" cy="2821859"/>
          </a:xfrm>
        </p:spPr>
        <p:txBody>
          <a:bodyPr>
            <a:normAutofit fontScale="90000"/>
          </a:bodyPr>
          <a:lstStyle/>
          <a:p>
            <a:pPr algn="ctr"/>
            <a:r>
              <a:rPr lang="fr-FR" sz="199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SOLID</a:t>
            </a:r>
            <a:endParaRPr lang="fr-FR" sz="96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3E1593D-7A0D-795E-B293-56A0EFBBA884}"/>
              </a:ext>
            </a:extLst>
          </p:cNvPr>
          <p:cNvSpPr txBox="1"/>
          <p:nvPr/>
        </p:nvSpPr>
        <p:spPr>
          <a:xfrm>
            <a:off x="4286864" y="1679746"/>
            <a:ext cx="3618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spc="300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Principes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CEABDCA-7683-684A-B8D6-4F36CB20EBFD}"/>
              </a:ext>
            </a:extLst>
          </p:cNvPr>
          <p:cNvCxnSpPr>
            <a:stCxn id="6" idx="3"/>
          </p:cNvCxnSpPr>
          <p:nvPr/>
        </p:nvCxnSpPr>
        <p:spPr>
          <a:xfrm>
            <a:off x="7905135" y="2033689"/>
            <a:ext cx="4615111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7660B49-318A-9A1F-113E-8E2C7DCF4869}"/>
              </a:ext>
            </a:extLst>
          </p:cNvPr>
          <p:cNvCxnSpPr/>
          <p:nvPr/>
        </p:nvCxnSpPr>
        <p:spPr>
          <a:xfrm>
            <a:off x="-328247" y="2033689"/>
            <a:ext cx="4615111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943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389</Words>
  <Application>Microsoft Office PowerPoint</Application>
  <PresentationFormat>Grand écran</PresentationFormat>
  <Paragraphs>97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Malgun Gothic</vt:lpstr>
      <vt:lpstr>Aptos</vt:lpstr>
      <vt:lpstr>Aptos Display</vt:lpstr>
      <vt:lpstr>Arial</vt:lpstr>
      <vt:lpstr>Felix Titling</vt:lpstr>
      <vt:lpstr>Wingdings</vt:lpstr>
      <vt:lpstr>Thème Office</vt:lpstr>
      <vt:lpstr>Présentation PowerPoint</vt:lpstr>
      <vt:lpstr>Présentation PowerPoint</vt:lpstr>
      <vt:lpstr>Présentation PowerPoint</vt:lpstr>
      <vt:lpstr>l’Architecture Orientée Objets dans notre projet </vt:lpstr>
      <vt:lpstr>l’Architecture Orientée Objets dans notre projet </vt:lpstr>
      <vt:lpstr>l’Architecture Orientée Objets dans notre projet </vt:lpstr>
      <vt:lpstr>l’Architecture Orientée Objets dans notre projet </vt:lpstr>
      <vt:lpstr>Présentation PowerPoint</vt:lpstr>
      <vt:lpstr>SOLID</vt:lpstr>
      <vt:lpstr>Single Responsability OLID</vt:lpstr>
      <vt:lpstr>S Open/Close LID</vt:lpstr>
      <vt:lpstr>SOLI Dependancy</vt:lpstr>
      <vt:lpstr>ARCHITECTURE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Snow 224</dc:creator>
  <cp:lastModifiedBy>Snow 224</cp:lastModifiedBy>
  <cp:revision>28</cp:revision>
  <dcterms:created xsi:type="dcterms:W3CDTF">2024-05-27T13:13:52Z</dcterms:created>
  <dcterms:modified xsi:type="dcterms:W3CDTF">2024-05-28T13:20:19Z</dcterms:modified>
</cp:coreProperties>
</file>